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91" r:id="rId29"/>
    <p:sldId id="290" r:id="rId30"/>
    <p:sldId id="292" r:id="rId31"/>
    <p:sldId id="283" r:id="rId32"/>
    <p:sldId id="284" r:id="rId33"/>
    <p:sldId id="285" r:id="rId34"/>
    <p:sldId id="286" r:id="rId35"/>
    <p:sldId id="287" r:id="rId36"/>
    <p:sldId id="288" r:id="rId37"/>
    <p:sldId id="289" r:id="rId38"/>
  </p:sldIdLst>
  <p:sldSz cx="12192000" cy="6858000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Open Sans" panose="020B0606030504020204" pitchFamily="34" charset="0"/>
      <p:regular r:id="rId44"/>
      <p:bold r:id="rId45"/>
      <p:italic r:id="rId46"/>
      <p:boldItalic r:id="rId47"/>
    </p:embeddedFont>
    <p:embeddedFont>
      <p:font typeface="Raleway" pitchFamily="2" charset="0"/>
      <p:regular r:id="rId48"/>
      <p:bold r:id="rId49"/>
      <p:italic r:id="rId50"/>
      <p:boldItalic r:id="rId51"/>
    </p:embeddedFont>
    <p:embeddedFont>
      <p:font typeface="Trebuchet MS" panose="020B0603020202020204" pitchFamily="34" charset="0"/>
      <p:regular r:id="rId52"/>
      <p:bold r:id="rId53"/>
      <p:italic r:id="rId54"/>
      <p:boldItalic r:id="rId5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6" roundtripDataSignature="AMtx7mgxK0jR6AuJ4FeUy3742v05pcsM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0E26EDE-C28D-431D-B9F8-7FD62C6C0B8D}">
  <a:tblStyle styleId="{B0E26EDE-C28D-431D-B9F8-7FD62C6C0B8D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F6FC"/>
          </a:solidFill>
        </a:fill>
      </a:tcStyle>
    </a:wholeTbl>
    <a:band1H>
      <a:tcTxStyle/>
      <a:tcStyle>
        <a:tcBdr/>
        <a:fill>
          <a:solidFill>
            <a:srgbClr val="D1ECF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1ECF9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font" Target="fonts/font1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font" Target="fonts/font1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54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59c3b98a4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59c3b98a44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g159c3b98a44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8" name="Google Shape;23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59c3b98a4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59c3b98a44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g159c3b98a44_0_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59c3b98a4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159c3b98a44_0_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g159c3b98a44_0_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88252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159c3b98a4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159c3b98a44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g159c3b98a44_0_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31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159c3b98a44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159c3b98a44_0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g159c3b98a44_0_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35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ide de título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3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28" name="Google Shape;28;p32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 extrusionOk="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69803"/>
              </a:schemeClr>
            </a:solidFill>
            <a:ln>
              <a:noFill/>
            </a:ln>
          </p:spPr>
        </p:sp>
        <p:cxnSp>
          <p:nvCxnSpPr>
            <p:cNvPr id="29" name="Google Shape;29;p3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0" name="Google Shape;30;p3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1" name="Google Shape;31;p32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</p:sp>
        <p:sp>
          <p:nvSpPr>
            <p:cNvPr id="32" name="Google Shape;32;p32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3" name="Google Shape;33;p3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2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803"/>
              </a:srgbClr>
            </a:solidFill>
            <a:ln>
              <a:noFill/>
            </a:ln>
          </p:spPr>
        </p:sp>
        <p:sp>
          <p:nvSpPr>
            <p:cNvPr id="35" name="Google Shape;35;p32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>
              <a:noFill/>
            </a:ln>
          </p:spPr>
        </p:sp>
        <p:sp>
          <p:nvSpPr>
            <p:cNvPr id="36" name="Google Shape;36;p32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37" name="Google Shape;37;p3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" name="Google Shape;38;p32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2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3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3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6" name="Google Shape;46;p3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4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4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3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5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8" name="Google Shape;58;p35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9" name="Google Shape;59;p3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6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36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6" name="Google Shape;66;p36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36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8" name="Google Shape;68;p3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9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9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83" name="Google Shape;83;p39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84" name="Google Shape;84;p3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0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0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40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91" name="Google Shape;91;p4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93" name="Google Shape;93;p4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Legenda">
  <p:cSld name="Título e Legenda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1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1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4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ção com Legenda">
  <p:cSld name="Citação com Legenda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2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42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03" name="Google Shape;103;p42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4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4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4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07" name="Google Shape;107;p42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8" name="Google Shape;108;p42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rtão de Nome">
  <p:cSld name="Cartão de Nome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3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43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4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4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4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r o Cartão de Nome">
  <p:cSld name="Citar o Cartão de Nome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4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44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8" name="Google Shape;118;p44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4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4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4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22" name="Google Shape;122;p44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3" name="Google Shape;123;p4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dadeiro ou Falso">
  <p:cSld name="Verdadeiro ou Falso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5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45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7" name="Google Shape;127;p45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4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4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4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46"/>
          <p:cNvSpPr txBox="1">
            <a:spLocks noGrp="1"/>
          </p:cNvSpPr>
          <p:nvPr>
            <p:ph type="body" idx="1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4" name="Google Shape;134;p4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4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4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7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47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40" name="Google Shape;140;p4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4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3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Google Shape;11;p3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12;p3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" name="Google Shape;13;p31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</p:sp>
        <p:sp>
          <p:nvSpPr>
            <p:cNvPr id="14" name="Google Shape;14;p31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5" name="Google Shape;15;p3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31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803"/>
              </a:srgbClr>
            </a:solidFill>
            <a:ln>
              <a:noFill/>
            </a:ln>
          </p:spPr>
        </p:sp>
        <p:sp>
          <p:nvSpPr>
            <p:cNvPr id="17" name="Google Shape;17;p31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>
              <a:noFill/>
            </a:ln>
          </p:spPr>
        </p:sp>
        <p:sp>
          <p:nvSpPr>
            <p:cNvPr id="18" name="Google Shape;18;p31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19" name="Google Shape;19;p3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1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6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1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" name="Google Shape;23;p3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4" name="Google Shape;24;p3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ocialeducation.files.wordpress.com/2022/11/videoinstitucional.mp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12" Type="http://schemas.openxmlformats.org/officeDocument/2006/relationships/image" Target="../media/image3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11" Type="http://schemas.openxmlformats.org/officeDocument/2006/relationships/image" Target="../media/image29.jpg"/><Relationship Id="rId5" Type="http://schemas.openxmlformats.org/officeDocument/2006/relationships/image" Target="../media/image23.jpg"/><Relationship Id="rId10" Type="http://schemas.openxmlformats.org/officeDocument/2006/relationships/image" Target="../media/image28.jpg"/><Relationship Id="rId4" Type="http://schemas.openxmlformats.org/officeDocument/2006/relationships/image" Target="../media/image22.jpg"/><Relationship Id="rId9" Type="http://schemas.openxmlformats.org/officeDocument/2006/relationships/image" Target="../media/image2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atedra.ucb.br/2022/06/conferencia-sobre-a-formacao-do-educador-social-iesf-portugal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catedra.ucb.br/2022/06/cidade-do-porto-assinatura-de-parceria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atedra.ucb.br/2022/06/parceria-em-rede-entre-a-cespu-e-a-catedra-unesco-ucb/" TargetMode="External"/><Relationship Id="rId4" Type="http://schemas.openxmlformats.org/officeDocument/2006/relationships/hyperlink" Target="https://catedra.ucb.br/2022/06/catedra-unesco-ucb-em-parceria-com-a-escola-da-ponte/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48" name="Google Shape;148;p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9" name="Google Shape;149;p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50" name="Google Shape;150;p1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51" name="Google Shape;151;p1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52" name="Google Shape;152;p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69803"/>
              </a:srgbClr>
            </a:solidFill>
            <a:ln>
              <a:noFill/>
            </a:ln>
          </p:spPr>
        </p:sp>
        <p:sp>
          <p:nvSpPr>
            <p:cNvPr id="154" name="Google Shape;154;p1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9EDFF5">
                <a:alpha val="69803"/>
              </a:srgbClr>
            </a:solidFill>
            <a:ln>
              <a:noFill/>
            </a:ln>
          </p:spPr>
        </p:sp>
        <p:sp>
          <p:nvSpPr>
            <p:cNvPr id="155" name="Google Shape;155;p1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56" name="Google Shape;156;p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59" name="Google Shape;159;p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60" name="Google Shape;160;p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61" name="Google Shape;161;p1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62" name="Google Shape;162;p1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63" name="Google Shape;163;p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69803"/>
              </a:srgbClr>
            </a:solidFill>
            <a:ln>
              <a:noFill/>
            </a:ln>
          </p:spPr>
        </p:sp>
        <p:sp>
          <p:nvSpPr>
            <p:cNvPr id="165" name="Google Shape;165;p1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9EDFF5">
                <a:alpha val="69803"/>
              </a:srgbClr>
            </a:solidFill>
            <a:ln>
              <a:noFill/>
            </a:ln>
          </p:spPr>
        </p:sp>
        <p:sp>
          <p:nvSpPr>
            <p:cNvPr id="166" name="Google Shape;166;p1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67" name="Google Shape;167;p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9" name="Google Shape;169;p1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0" name="Google Shape;170;p1" descr="Uma imagem contendo Interface gráfica do usuári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3846" y="1519297"/>
            <a:ext cx="9941259" cy="258473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"/>
          <p:cNvSpPr txBox="1"/>
          <p:nvPr/>
        </p:nvSpPr>
        <p:spPr>
          <a:xfrm>
            <a:off x="3007379" y="4900767"/>
            <a:ext cx="517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1" u="none" strike="noStrike" cap="none">
                <a:solidFill>
                  <a:srgbClr val="757575"/>
                </a:solidFill>
                <a:latin typeface="Open Sans"/>
                <a:ea typeface="Open Sans"/>
                <a:cs typeface="Open Sans"/>
                <a:sym typeface="Open Sans"/>
              </a:rPr>
              <a:t> </a:t>
            </a:r>
            <a:r>
              <a:rPr lang="pt-BR" sz="1800" b="0" i="0" u="sng" strike="noStrike" cap="none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Vídeo Institucional da Cátedra Unesco de Juventude, Educação e Sociedade</a:t>
            </a: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2" name="Google Shape;172;p1"/>
          <p:cNvSpPr/>
          <p:nvPr/>
        </p:nvSpPr>
        <p:spPr>
          <a:xfrm>
            <a:off x="8015975" y="4535725"/>
            <a:ext cx="3444000" cy="13776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"/>
          <p:cNvSpPr txBox="1"/>
          <p:nvPr/>
        </p:nvSpPr>
        <p:spPr>
          <a:xfrm>
            <a:off x="8614925" y="4822900"/>
            <a:ext cx="24957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latin typeface="Trebuchet MS"/>
                <a:ea typeface="Trebuchet MS"/>
                <a:cs typeface="Trebuchet MS"/>
                <a:sym typeface="Trebuchet MS"/>
              </a:rPr>
              <a:t>Vídeo Institucional 3 minutos</a:t>
            </a:r>
            <a:endParaRPr sz="20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"/>
          <p:cNvSpPr txBox="1">
            <a:spLocks noGrp="1"/>
          </p:cNvSpPr>
          <p:nvPr>
            <p:ph type="body" idx="1"/>
          </p:nvPr>
        </p:nvSpPr>
        <p:spPr>
          <a:xfrm>
            <a:off x="5357091" y="3269672"/>
            <a:ext cx="5667600" cy="29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pt-BR" sz="2000" b="1" dirty="0">
                <a:latin typeface="Arial"/>
                <a:ea typeface="Arial"/>
                <a:cs typeface="Arial"/>
                <a:sym typeface="Arial"/>
              </a:rPr>
              <a:t>Coordenador</a:t>
            </a: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pt-BR" sz="20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Geraldo Caliman</a:t>
            </a:r>
            <a:endParaRPr dirty="0"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endParaRPr sz="1000" b="1" dirty="0">
              <a:latin typeface="Arial"/>
              <a:ea typeface="Arial"/>
              <a:cs typeface="Arial"/>
              <a:sym typeface="Arial"/>
            </a:endParaRPr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pt-BR" sz="2000" b="1" dirty="0">
                <a:latin typeface="Arial"/>
                <a:ea typeface="Arial"/>
                <a:cs typeface="Arial"/>
                <a:sym typeface="Arial"/>
              </a:rPr>
              <a:t>Secretário Executivo</a:t>
            </a:r>
            <a:br>
              <a:rPr lang="pt-BR" sz="2000" b="1" dirty="0">
                <a:latin typeface="Arial"/>
                <a:ea typeface="Arial"/>
                <a:cs typeface="Arial"/>
                <a:sym typeface="Arial"/>
              </a:rPr>
            </a:br>
            <a:r>
              <a:rPr lang="pt-BR" sz="20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MSc. José Ivaldo Araújo de Lucena </a:t>
            </a:r>
            <a:endParaRPr dirty="0"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20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pt-BR" sz="20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Secretária</a:t>
            </a:r>
            <a:br>
              <a:rPr lang="pt-BR" sz="20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20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---</a:t>
            </a:r>
            <a:endParaRPr dirty="0"/>
          </a:p>
        </p:txBody>
      </p:sp>
      <p:sp>
        <p:nvSpPr>
          <p:cNvPr id="179" name="Google Shape;179;p2"/>
          <p:cNvSpPr txBox="1"/>
          <p:nvPr/>
        </p:nvSpPr>
        <p:spPr>
          <a:xfrm>
            <a:off x="0" y="3269671"/>
            <a:ext cx="4928700" cy="28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</a:pPr>
            <a:r>
              <a:rPr lang="pt-BR" sz="18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Reitora Interina</a:t>
            </a:r>
            <a:br>
              <a:rPr lang="pt-BR" sz="18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Profa. Me. Adriana Pelizzari</a:t>
            </a:r>
            <a:endParaRPr lang="pt-BR" sz="1800" dirty="0"/>
          </a:p>
          <a:p>
            <a:pPr marL="11430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</a:pPr>
            <a:br>
              <a:rPr lang="pt-BR" sz="18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8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Pró-reitora Acadêmica</a:t>
            </a:r>
            <a:br>
              <a:rPr lang="pt-BR" sz="18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Profa. Me. Adriana Pelizzari</a:t>
            </a:r>
            <a:endParaRPr dirty="0"/>
          </a:p>
          <a:p>
            <a:pPr marL="11430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</a:pPr>
            <a:br>
              <a:rPr lang="pt-BR" sz="18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8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Pró-reitor de Administração</a:t>
            </a:r>
            <a:br>
              <a:rPr lang="pt-BR" sz="18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Me. Weslley Rodrigues Sepúlveda</a:t>
            </a:r>
            <a:endParaRPr dirty="0"/>
          </a:p>
          <a:p>
            <a:pPr marL="11430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</a:pPr>
            <a:endParaRPr sz="1800" b="1" i="0" u="none" strike="noStrike" cap="none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2" descr="Uma imagem contendo Interface gráfica do usuári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8960" y="236850"/>
            <a:ext cx="5015731" cy="1546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"/>
          <p:cNvSpPr txBox="1">
            <a:spLocks noGrp="1"/>
          </p:cNvSpPr>
          <p:nvPr>
            <p:ph type="body" idx="1"/>
          </p:nvPr>
        </p:nvSpPr>
        <p:spPr>
          <a:xfrm>
            <a:off x="397449" y="378691"/>
            <a:ext cx="9609666" cy="6091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 b="1">
                <a:latin typeface="Arial"/>
                <a:ea typeface="Arial"/>
                <a:cs typeface="Arial"/>
                <a:sym typeface="Arial"/>
              </a:rPr>
              <a:t>Pesquisadores Associados </a:t>
            </a:r>
            <a:r>
              <a:rPr lang="pt-BR" sz="1600" b="1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Internos</a:t>
            </a:r>
            <a:endParaRPr sz="160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Célio da Cunha UCB (Educação)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Renato de Oliveira Brito – UCB (Educação)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Carlos Ângelo de Meneses Sousa – UCB (Educação)</a:t>
            </a:r>
            <a:b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Luiz Síveres – UCB (Educação)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Eduardo Moresi (Educação)</a:t>
            </a:r>
            <a:b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Profa. Dra. Marta Helena de Freitas – UCB (Psicologia)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Profa. Dra. Maria Aparecida Penso – UCB (Psicologia)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Idalberto José Neves Junior (MGCTI)</a:t>
            </a:r>
            <a:endParaRPr sz="16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50">
                <a:solidFill>
                  <a:srgbClr val="375D8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Profa. Dra. Pricila Kohls (UCB Educação)</a:t>
            </a:r>
            <a:endParaRPr sz="24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endParaRPr sz="1600" b="1">
              <a:latin typeface="Arial"/>
              <a:ea typeface="Arial"/>
              <a:cs typeface="Arial"/>
              <a:sym typeface="Arial"/>
            </a:endParaRPr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 b="1">
                <a:latin typeface="Arial"/>
                <a:ea typeface="Arial"/>
                <a:cs typeface="Arial"/>
                <a:sym typeface="Arial"/>
              </a:rPr>
              <a:t>Pesquisadores Voluntários Associados </a:t>
            </a:r>
            <a:r>
              <a:rPr lang="pt-BR" sz="1600" b="1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Externos Nacionais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Francisco Evangelista (Unisal – SP)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Ivar César Oliveira de Vasconcelos (UNIP)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Gillianno Mazzetto (Unicatólica do Tocantins)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Fábio Caires Correia (Unicatólica do Tocantins)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Profa. Dra. Marília Costa Morosini – PUC/RS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Alexandre Anselmo Guilherme – PUC/RS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Profa. Dra. Ana Maria Eyng – PUC/PR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Paulo César Nodari - UCS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Luis Fernando Biasoli - Universidade de Caxias do Sul/RS</a:t>
            </a:r>
            <a:endParaRPr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"/>
          <p:cNvSpPr txBox="1">
            <a:spLocks noGrp="1"/>
          </p:cNvSpPr>
          <p:nvPr>
            <p:ph type="body" idx="1"/>
          </p:nvPr>
        </p:nvSpPr>
        <p:spPr>
          <a:xfrm>
            <a:off x="545225" y="1274026"/>
            <a:ext cx="9609600" cy="47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endParaRPr sz="1600" b="1">
              <a:latin typeface="Arial"/>
              <a:ea typeface="Arial"/>
              <a:cs typeface="Arial"/>
              <a:sym typeface="Arial"/>
            </a:endParaRPr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 b="1">
                <a:latin typeface="Arial"/>
                <a:ea typeface="Arial"/>
                <a:cs typeface="Arial"/>
                <a:sym typeface="Arial"/>
              </a:rPr>
              <a:t>Pesquisadores Voluntários Associados </a:t>
            </a:r>
            <a:r>
              <a:rPr lang="pt-BR" sz="1600" b="1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Externos</a:t>
            </a:r>
            <a:r>
              <a:rPr lang="pt-BR" sz="1600" b="1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600" b="1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Internacionais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endParaRPr sz="1600" b="1">
              <a:latin typeface="Arial"/>
              <a:ea typeface="Arial"/>
              <a:cs typeface="Arial"/>
              <a:sym typeface="Arial"/>
            </a:endParaRPr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Alejandro Castro Santander – Universidad Católica Argentina  (Argentina)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Mario Sandoval – Universidad de Los Lagos  (Chile)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Profa. Dra. Sandra Chistolini (Università degli Studi Roma-Tre Itália)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Profa. Dra. Azucena Ochoa Cervantes - Universidad Autónoma de Querétaro (México)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João Casqueira Cardoso– UFP - Universidade Fernando Pessoa- (Portugal)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Profa. Dra. Cristina Costa Lobo – CESPU (Portugal)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Profa. Dra. Esther Martinéz Quintero - Universidade Portucalense (Portugal)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Enrique Vásquez-Justo (IEES – Portugal)</a:t>
            </a:r>
            <a:endParaRPr/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Prof. Dr. Cândido Alberto Gomes da Costa (IEES – Portugal)</a:t>
            </a:r>
            <a:endParaRPr sz="16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50">
                <a:solidFill>
                  <a:srgbClr val="375D8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Professora Dra. Dulce Noronha </a:t>
            </a: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(IEES – Portugal)</a:t>
            </a:r>
            <a:endParaRPr sz="16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rPr lang="pt-BR" sz="1650">
                <a:solidFill>
                  <a:srgbClr val="375D8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Professora Dra. Susana Emília Vaz de Oliveira e Sá  </a:t>
            </a:r>
            <a:r>
              <a:rPr lang="pt-BR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(IEES – Portugal)</a:t>
            </a:r>
            <a:endParaRPr sz="16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endParaRPr sz="16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endParaRPr sz="1600">
              <a:solidFill>
                <a:srgbClr val="0F75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2029771" cy="593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Trebuchet MS"/>
              <a:buNone/>
            </a:pPr>
            <a:r>
              <a:rPr lang="pt-BR" sz="3200" b="1" i="1">
                <a:solidFill>
                  <a:srgbClr val="002060"/>
                </a:solidFill>
              </a:rPr>
              <a:t>Histórico</a:t>
            </a:r>
            <a:endParaRPr/>
          </a:p>
        </p:txBody>
      </p:sp>
      <p:sp>
        <p:nvSpPr>
          <p:cNvPr id="196" name="Google Shape;196;p5"/>
          <p:cNvSpPr txBox="1">
            <a:spLocks noGrp="1"/>
          </p:cNvSpPr>
          <p:nvPr>
            <p:ph type="body" idx="1"/>
          </p:nvPr>
        </p:nvSpPr>
        <p:spPr>
          <a:xfrm>
            <a:off x="677334" y="1525559"/>
            <a:ext cx="8478982" cy="4912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SzPts val="1760"/>
              <a:buChar char="►"/>
            </a:pP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Cátedra UNESCO-UCB, foi criada em 2007, aprovada pela UNESCO e inaugurada em 14 de agosto de 2008. </a:t>
            </a:r>
            <a:endParaRPr/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1760"/>
              <a:buChar char="►"/>
            </a:pP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Constitui a construção de uma rede nacional e internacional de pesquisa, ensino e extensão em torno da temática das juventudes e áreas correlatas.</a:t>
            </a:r>
            <a:endParaRPr/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1760"/>
              <a:buChar char="►"/>
            </a:pP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origem  da Cátedra encontra-se em projeto conjunto, desenvolvido pela UCB e pela UNESCO desde 2006, quando funcionava como Observatório de Violências nas Escolas – Brasil.</a:t>
            </a:r>
            <a:endParaRPr/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1760"/>
              <a:buChar char="►"/>
            </a:pP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Desde sua fundação a Cátedra é uma instância ligada diretamente à Reitoria da UCB.</a:t>
            </a:r>
            <a:endParaRPr/>
          </a:p>
          <a:p>
            <a:pPr marL="342900" lvl="0" indent="-231140" algn="just" rtl="0">
              <a:spcBef>
                <a:spcPts val="1000"/>
              </a:spcBef>
              <a:spcAft>
                <a:spcPts val="0"/>
              </a:spcAft>
              <a:buSzPts val="1760"/>
              <a:buNone/>
            </a:pP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05081" y="2515864"/>
            <a:ext cx="5387763" cy="4050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1375" y="4718900"/>
            <a:ext cx="6177450" cy="16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6"/>
          <p:cNvSpPr txBox="1"/>
          <p:nvPr/>
        </p:nvSpPr>
        <p:spPr>
          <a:xfrm>
            <a:off x="411852" y="2859939"/>
            <a:ext cx="36429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AGREEMENT BETWEEN THE UNITED NATIONS EDUCATIONAL, SCIENTIFIC AND CULTURAL ORGANIZATION AND THE UNIVERSIDADE CATÓLICA DE BRASÍLIA, BRAZIL CONCERNING THE ESTABLISHMENT OF A UNESCO CHAIR IN YOUTH, EDUCATION AND SOCIETY AT THE UNIVERSIDADE CATÓLICA DE BRASÍLIA, BRAZIL</a:t>
            </a:r>
            <a:endParaRPr/>
          </a:p>
        </p:txBody>
      </p:sp>
      <p:sp>
        <p:nvSpPr>
          <p:cNvPr id="204" name="Google Shape;204;p6"/>
          <p:cNvSpPr txBox="1"/>
          <p:nvPr/>
        </p:nvSpPr>
        <p:spPr>
          <a:xfrm>
            <a:off x="6617435" y="1858539"/>
            <a:ext cx="4625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CHAIR ON YOUTH, EDUCATION AND SOCIETY PROPOSAL PRESENTED TO UNESCO (2007)</a:t>
            </a:r>
            <a:endParaRPr/>
          </a:p>
        </p:txBody>
      </p:sp>
      <p:sp>
        <p:nvSpPr>
          <p:cNvPr id="205" name="Google Shape;205;p6"/>
          <p:cNvSpPr txBox="1">
            <a:spLocks noGrp="1"/>
          </p:cNvSpPr>
          <p:nvPr>
            <p:ph type="ctrTitle" idx="4294967295"/>
          </p:nvPr>
        </p:nvSpPr>
        <p:spPr>
          <a:xfrm>
            <a:off x="139450" y="328175"/>
            <a:ext cx="10431900" cy="96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5510"/>
              <a:t>Agreement &amp; UNESCO Paris</a:t>
            </a:r>
            <a:endParaRPr sz="551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20865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92" y="0"/>
            <a:ext cx="905773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671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59c3b98a44_0_5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7000" cy="1646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700"/>
              <a:t>Pesquisa</a:t>
            </a:r>
            <a:endParaRPr sz="87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"/>
          <p:cNvSpPr txBox="1">
            <a:spLocks noGrp="1"/>
          </p:cNvSpPr>
          <p:nvPr>
            <p:ph type="title"/>
          </p:nvPr>
        </p:nvSpPr>
        <p:spPr>
          <a:xfrm>
            <a:off x="518339" y="514350"/>
            <a:ext cx="5261400" cy="4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Trebuchet MS"/>
              <a:buNone/>
            </a:pPr>
            <a:r>
              <a:rPr lang="pt-BR" b="1" i="1">
                <a:solidFill>
                  <a:srgbClr val="002060"/>
                </a:solidFill>
              </a:rPr>
              <a:t>PESQUISAS INTERNAS</a:t>
            </a:r>
            <a:endParaRPr/>
          </a:p>
        </p:txBody>
      </p:sp>
      <p:sp>
        <p:nvSpPr>
          <p:cNvPr id="233" name="Google Shape;233;p10"/>
          <p:cNvSpPr/>
          <p:nvPr/>
        </p:nvSpPr>
        <p:spPr>
          <a:xfrm>
            <a:off x="400049" y="1379504"/>
            <a:ext cx="10201275" cy="398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>
                <a:solidFill>
                  <a:srgbClr val="1155CC"/>
                </a:solidFill>
                <a:latin typeface="Raleway"/>
                <a:ea typeface="Raleway"/>
                <a:cs typeface="Raleway"/>
                <a:sym typeface="Raleway"/>
              </a:rPr>
              <a:t>1. </a:t>
            </a:r>
            <a:r>
              <a:rPr lang="pt-BR" sz="2000" b="1">
                <a:solidFill>
                  <a:srgbClr val="98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Juventude Universitária: o desenvolvimento de um ecossistema entre convivência humana, sociedade e meio ambiente para uma cultura da paz</a:t>
            </a:r>
            <a:r>
              <a:rPr lang="pt-BR" sz="20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(2023- … )</a:t>
            </a:r>
            <a:endParaRPr sz="2600" b="1" i="0" u="none" strike="noStrike">
              <a:solidFill>
                <a:srgbClr val="1A99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1A99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rgbClr val="1A9988"/>
                </a:solidFill>
                <a:latin typeface="Calibri"/>
                <a:ea typeface="Calibri"/>
                <a:cs typeface="Calibri"/>
                <a:sym typeface="Calibri"/>
              </a:rPr>
              <a:t>Objetivo Geral: </a:t>
            </a:r>
            <a:r>
              <a:rPr lang="pt-BR" sz="1800" b="0" i="0" u="none" strike="noStrike" cap="none">
                <a:solidFill>
                  <a:srgbClr val="1A9988"/>
                </a:solidFill>
                <a:latin typeface="Trebuchet MS"/>
                <a:ea typeface="Trebuchet MS"/>
                <a:cs typeface="Trebuchet MS"/>
                <a:sym typeface="Trebuchet MS"/>
              </a:rPr>
              <a:t>Verificar o perfil de pensamento, cultura e demandas subjacentes às opiniões dos estudantes universitários dos grupos UBEC e IUS visando a construção de ambiente favorável à convivência social e à aprendizagem nos ambientes universitários.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Caracterização do processo de inclusão/exclusão de jovens universitários da Rede de Instituições Universitárias Salesiana – JUNIUS</a:t>
            </a:r>
            <a:r>
              <a:rPr lang="pt-BR" sz="1800">
                <a:solidFill>
                  <a:schemeClr val="dk1"/>
                </a:solidFill>
              </a:rPr>
              <a:t> (2017-2022)</a:t>
            </a:r>
            <a:endParaRPr/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 da pesquisa: </a:t>
            </a:r>
            <a:r>
              <a:rPr lang="pt-BR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Compreender as continuidades e descontinuidades das dimensões estruturais e subjetivas do fenômeno de inclusão/exclusão, no âmbito educativo, de jovens estudantes universitários de uma IES privada do DF de ambos os sexos entre 18 e 24 anos.</a:t>
            </a:r>
            <a:endParaRPr/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0"/>
          <p:cNvSpPr txBox="1"/>
          <p:nvPr/>
        </p:nvSpPr>
        <p:spPr>
          <a:xfrm>
            <a:off x="3050309" y="3348243"/>
            <a:ext cx="610061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 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endParaRPr/>
          </a:p>
        </p:txBody>
      </p:sp>
      <p:sp>
        <p:nvSpPr>
          <p:cNvPr id="241" name="Google Shape;241;p13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51459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pic>
        <p:nvPicPr>
          <p:cNvPr id="242" name="Google Shape;24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12191999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59c3b98a44_0_11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7000" cy="1646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700"/>
              <a:t>Extensão</a:t>
            </a:r>
            <a:endParaRPr sz="87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4"/>
          <p:cNvSpPr txBox="1">
            <a:spLocks noGrp="1"/>
          </p:cNvSpPr>
          <p:nvPr>
            <p:ph type="title"/>
          </p:nvPr>
        </p:nvSpPr>
        <p:spPr>
          <a:xfrm>
            <a:off x="1904551" y="525379"/>
            <a:ext cx="8596668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rebuchet MS"/>
              <a:buNone/>
            </a:pPr>
            <a:r>
              <a:rPr lang="pt-BR" sz="2500" b="1">
                <a:solidFill>
                  <a:schemeClr val="dk1"/>
                </a:solidFill>
              </a:rPr>
              <a:t>ATIVIDADES DE EXTENSÃO EM ESCOLAS PÚBLICAS</a:t>
            </a:r>
            <a:endParaRPr/>
          </a:p>
        </p:txBody>
      </p:sp>
      <p:pic>
        <p:nvPicPr>
          <p:cNvPr id="254" name="Google Shape;25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2077" y="1320144"/>
            <a:ext cx="3170630" cy="2379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06857" y="1320144"/>
            <a:ext cx="3172456" cy="2379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69773" y="1320144"/>
            <a:ext cx="3167818" cy="2375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62077" y="3864599"/>
            <a:ext cx="3170630" cy="2362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06857" y="3861121"/>
            <a:ext cx="3172456" cy="236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569774" y="3861120"/>
            <a:ext cx="3167818" cy="236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2"/>
          <p:cNvSpPr txBox="1">
            <a:spLocks noGrp="1"/>
          </p:cNvSpPr>
          <p:nvPr>
            <p:ph type="title"/>
          </p:nvPr>
        </p:nvSpPr>
        <p:spPr>
          <a:xfrm>
            <a:off x="523719" y="226956"/>
            <a:ext cx="2313401" cy="470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Trebuchet MS"/>
              <a:buNone/>
            </a:pPr>
            <a:r>
              <a:rPr lang="pt-BR" b="1" i="1">
                <a:solidFill>
                  <a:srgbClr val="002060"/>
                </a:solidFill>
              </a:rPr>
              <a:t>EXTENSÃO</a:t>
            </a:r>
            <a:endParaRPr/>
          </a:p>
        </p:txBody>
      </p:sp>
      <p:sp>
        <p:nvSpPr>
          <p:cNvPr id="265" name="Google Shape;265;p12"/>
          <p:cNvSpPr/>
          <p:nvPr/>
        </p:nvSpPr>
        <p:spPr>
          <a:xfrm>
            <a:off x="358826" y="859883"/>
            <a:ext cx="10524033" cy="59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Projeto 1 </a:t>
            </a: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 </a:t>
            </a:r>
            <a:r>
              <a:rPr lang="pt-BR" sz="18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Encontros de Formação de Lideranças Jovens no Centro Interescolar de Línguas de Taguatinga (CILT) </a:t>
            </a: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Escola associada da UNESCO.</a:t>
            </a:r>
            <a:endParaRPr/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Objetivo: </a:t>
            </a: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Promover encontros de formação sobre Direitos Humanos e Cidadania com estudantes do Ensino Fundamental 2 e Ensino Médio.</a:t>
            </a:r>
            <a:endParaRPr/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Projeto 2</a:t>
            </a: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pt-BR" sz="18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Oficinas de Mediação de Conflitos e Comunicação Não Violenta no Centro de Ensino Médio Escola Industrial de Taguatinga – CEMEIT</a:t>
            </a:r>
            <a:endParaRPr/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Objetivo: </a:t>
            </a: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Contribuir com a resolução não violenta dos conflitos escolares e desenvolver uma cultura de paz na escola.</a:t>
            </a:r>
            <a:endParaRPr/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Projeto 3 </a:t>
            </a: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pt-BR" sz="18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Curso de Extensão “Diálogos entre a Psicologia Social e os Objetivos de Desenvolvimento </a:t>
            </a:r>
            <a:r>
              <a:rPr lang="pt-BR" sz="1800" b="1">
                <a:solidFill>
                  <a:srgbClr val="002060"/>
                </a:solidFill>
              </a:rPr>
              <a:t>Sustentável''.</a:t>
            </a:r>
            <a:r>
              <a:rPr lang="pt-BR" sz="18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Objetivo: </a:t>
            </a: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Refletir e aproximar preceitos da Psicologia Social aos desafios da Sustentabilidade Humana, com enfoque em Fome (ODS 2), Igualdade de Gênero (5), escalada de Transtornos Mentais e Comportamentais (ODS 3) e na Precarização no Trabalho (ODS 8).</a:t>
            </a:r>
            <a:endParaRPr/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Projeto 4 –</a:t>
            </a: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8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Workshop Neurocomunicação e as Estratégias por Detrás das Palavras.</a:t>
            </a:r>
            <a:endParaRPr/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Objetivo: </a:t>
            </a: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Ressignificar a nossa forma de comunicação para a superação das violências e na perspectiva da construção da cultura de paz, abordando o poder da empatia e das metáforas, dos gatilhos mentais e dos auxiliares linguísticos.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59c3b98a44_0_16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7000" cy="1646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700"/>
              <a:t>Publicações</a:t>
            </a:r>
            <a:endParaRPr sz="8700"/>
          </a:p>
        </p:txBody>
      </p:sp>
      <p:sp>
        <p:nvSpPr>
          <p:cNvPr id="272" name="Google Shape;272;g159c3b98a44_0_16"/>
          <p:cNvSpPr txBox="1"/>
          <p:nvPr/>
        </p:nvSpPr>
        <p:spPr>
          <a:xfrm>
            <a:off x="3424025" y="3843300"/>
            <a:ext cx="57498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>
                <a:solidFill>
                  <a:srgbClr val="CC0000"/>
                </a:solidFill>
                <a:latin typeface="Trebuchet MS"/>
                <a:ea typeface="Trebuchet MS"/>
                <a:cs typeface="Trebuchet MS"/>
                <a:sym typeface="Trebuchet MS"/>
              </a:rPr>
              <a:t>Dos últimos quatro anos</a:t>
            </a:r>
            <a:endParaRPr sz="2700">
              <a:solidFill>
                <a:srgbClr val="CC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2776" y="187423"/>
            <a:ext cx="9918198" cy="342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99247" y="3766067"/>
            <a:ext cx="9202498" cy="2944798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5"/>
          <p:cNvSpPr txBox="1"/>
          <p:nvPr/>
        </p:nvSpPr>
        <p:spPr>
          <a:xfrm>
            <a:off x="1105017" y="568097"/>
            <a:ext cx="79201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2019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0" name="Google Shape;280;p15"/>
          <p:cNvSpPr txBox="1"/>
          <p:nvPr/>
        </p:nvSpPr>
        <p:spPr>
          <a:xfrm>
            <a:off x="804066" y="4239551"/>
            <a:ext cx="79201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2019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4848" y="0"/>
            <a:ext cx="6237624" cy="2058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6303" y="1975428"/>
            <a:ext cx="6496242" cy="2436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1940" y="4268208"/>
            <a:ext cx="6542424" cy="2273492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6"/>
          <p:cNvSpPr txBox="1"/>
          <p:nvPr/>
        </p:nvSpPr>
        <p:spPr>
          <a:xfrm>
            <a:off x="8078471" y="2870307"/>
            <a:ext cx="175825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2019</a:t>
            </a:r>
            <a:endParaRPr sz="3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1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b="4341"/>
          <a:stretch/>
        </p:blipFill>
        <p:spPr>
          <a:xfrm>
            <a:off x="1976582" y="643468"/>
            <a:ext cx="9389952" cy="4972242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7"/>
          <p:cNvSpPr txBox="1"/>
          <p:nvPr/>
        </p:nvSpPr>
        <p:spPr>
          <a:xfrm>
            <a:off x="670907" y="420315"/>
            <a:ext cx="160123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2019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8"/>
          <p:cNvSpPr txBox="1">
            <a:spLocks noGrp="1"/>
          </p:cNvSpPr>
          <p:nvPr>
            <p:ph type="title"/>
          </p:nvPr>
        </p:nvSpPr>
        <p:spPr>
          <a:xfrm>
            <a:off x="403224" y="231184"/>
            <a:ext cx="6711951" cy="585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Trebuchet MS"/>
              <a:buNone/>
            </a:pPr>
            <a:r>
              <a:rPr lang="pt-BR" sz="3300" b="1" i="1">
                <a:solidFill>
                  <a:srgbClr val="002060"/>
                </a:solidFill>
              </a:rPr>
              <a:t>PUBLICAÇÕES 2020</a:t>
            </a:r>
            <a:endParaRPr sz="3300">
              <a:solidFill>
                <a:srgbClr val="002060"/>
              </a:solidFill>
            </a:endParaRPr>
          </a:p>
        </p:txBody>
      </p:sp>
      <p:pic>
        <p:nvPicPr>
          <p:cNvPr id="300" name="Google Shape;30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4669" y="1049654"/>
            <a:ext cx="1718628" cy="2479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61099" y="1052986"/>
            <a:ext cx="1738002" cy="2476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36903" y="1049653"/>
            <a:ext cx="1738002" cy="247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12707" y="1049653"/>
            <a:ext cx="1728800" cy="247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3308" y="3761707"/>
            <a:ext cx="1718149" cy="247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59039" y="3761706"/>
            <a:ext cx="1718149" cy="247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50401" y="3761706"/>
            <a:ext cx="1697990" cy="247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10809" y="3761706"/>
            <a:ext cx="1680525" cy="247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479788" y="1049653"/>
            <a:ext cx="1728800" cy="247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453752" y="3761706"/>
            <a:ext cx="1669730" cy="247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9"/>
          <p:cNvSpPr txBox="1">
            <a:spLocks noGrp="1"/>
          </p:cNvSpPr>
          <p:nvPr>
            <p:ph type="title"/>
          </p:nvPr>
        </p:nvSpPr>
        <p:spPr>
          <a:xfrm>
            <a:off x="403224" y="231184"/>
            <a:ext cx="6711951" cy="585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Trebuchet MS"/>
              <a:buNone/>
            </a:pPr>
            <a:r>
              <a:rPr lang="pt-BR" sz="3300" b="1" i="1">
                <a:solidFill>
                  <a:srgbClr val="002060"/>
                </a:solidFill>
              </a:rPr>
              <a:t>PUBLICAÇÕES com Parceiros</a:t>
            </a:r>
            <a:endParaRPr sz="3300">
              <a:solidFill>
                <a:srgbClr val="002060"/>
              </a:solidFill>
            </a:endParaRPr>
          </a:p>
        </p:txBody>
      </p:sp>
      <p:pic>
        <p:nvPicPr>
          <p:cNvPr id="315" name="Google Shape;31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51076" y="2242829"/>
            <a:ext cx="2911683" cy="3770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54955" y="2242829"/>
            <a:ext cx="2904172" cy="3770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7197" y="2242830"/>
            <a:ext cx="2911683" cy="3770044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9"/>
          <p:cNvSpPr txBox="1"/>
          <p:nvPr/>
        </p:nvSpPr>
        <p:spPr>
          <a:xfrm>
            <a:off x="4551076" y="420255"/>
            <a:ext cx="6100618" cy="1256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Universidade de Caxias do Sul</a:t>
            </a:r>
            <a:endParaRPr/>
          </a:p>
          <a:p>
            <a:pPr marL="0" marR="0" lvl="0" indent="0" algn="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Referente: Prof. Dr. Paulo Cesar Nodari </a:t>
            </a:r>
            <a:br>
              <a:rPr lang="pt-BR" sz="1800" b="1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</a:b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Pesquisador Voluntário Associado Externo</a:t>
            </a:r>
            <a:endParaRPr/>
          </a:p>
          <a:p>
            <a:pPr marL="0" marR="0" lvl="0" indent="0" algn="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 Prof. Dr. Luiz Síveres</a:t>
            </a:r>
            <a:endParaRPr/>
          </a:p>
        </p:txBody>
      </p:sp>
      <p:sp>
        <p:nvSpPr>
          <p:cNvPr id="319" name="Google Shape;319;p19"/>
          <p:cNvSpPr txBox="1"/>
          <p:nvPr/>
        </p:nvSpPr>
        <p:spPr>
          <a:xfrm>
            <a:off x="1919505" y="1873497"/>
            <a:ext cx="838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2021</a:t>
            </a:r>
            <a:endParaRPr sz="18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0" name="Google Shape;320;p19"/>
          <p:cNvSpPr txBox="1"/>
          <p:nvPr/>
        </p:nvSpPr>
        <p:spPr>
          <a:xfrm>
            <a:off x="5676900" y="1890424"/>
            <a:ext cx="838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2021</a:t>
            </a:r>
            <a:endParaRPr sz="18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1" name="Google Shape;321;p19"/>
          <p:cNvSpPr txBox="1"/>
          <p:nvPr/>
        </p:nvSpPr>
        <p:spPr>
          <a:xfrm>
            <a:off x="9434295" y="1866080"/>
            <a:ext cx="838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2021</a:t>
            </a:r>
            <a:endParaRPr sz="18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21" descr="Placa com informação na frente de um prédi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 l="625" r="3899" b="1"/>
          <a:stretch/>
        </p:blipFill>
        <p:spPr>
          <a:xfrm>
            <a:off x="122802" y="1658460"/>
            <a:ext cx="3599453" cy="5077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1" descr="Foto de rosto de homem visto de perto&#10;&#10;Descrição gerada automaticamente com confiança média"/>
          <p:cNvPicPr preferRelativeResize="0"/>
          <p:nvPr/>
        </p:nvPicPr>
        <p:blipFill rotWithShape="1">
          <a:blip r:embed="rId4">
            <a:alphaModFix/>
          </a:blip>
          <a:srcRect l="4604" r="4605" b="1"/>
          <a:stretch/>
        </p:blipFill>
        <p:spPr>
          <a:xfrm>
            <a:off x="5600570" y="1658460"/>
            <a:ext cx="3599453" cy="509902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rgbClr val="FFFFFF"/>
                </a:solidFill>
              </a:rPr>
              <a:t>22</a:t>
            </a:fld>
            <a:r>
              <a:rPr lang="pt-BR" sz="1200">
                <a:solidFill>
                  <a:srgbClr val="FFFFFF"/>
                </a:solidFill>
              </a:rPr>
              <a:t>/23</a:t>
            </a:r>
            <a:endParaRPr/>
          </a:p>
        </p:txBody>
      </p:sp>
      <p:sp>
        <p:nvSpPr>
          <p:cNvPr id="329" name="Google Shape;329;p21"/>
          <p:cNvSpPr txBox="1"/>
          <p:nvPr/>
        </p:nvSpPr>
        <p:spPr>
          <a:xfrm>
            <a:off x="3556001" y="277091"/>
            <a:ext cx="591127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UNISAL – São Paulo</a:t>
            </a:r>
            <a:b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Referente Prof. Dr. Francisco Evangelista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Pesquisador Voluntário Associado Externo</a:t>
            </a:r>
            <a:endParaRPr/>
          </a:p>
        </p:txBody>
      </p:sp>
      <p:sp>
        <p:nvSpPr>
          <p:cNvPr id="330" name="Google Shape;330;p21"/>
          <p:cNvSpPr txBox="1"/>
          <p:nvPr/>
        </p:nvSpPr>
        <p:spPr>
          <a:xfrm>
            <a:off x="3833091" y="1658460"/>
            <a:ext cx="838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2021</a:t>
            </a:r>
            <a:endParaRPr sz="18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1" name="Google Shape;331;p21"/>
          <p:cNvSpPr txBox="1"/>
          <p:nvPr/>
        </p:nvSpPr>
        <p:spPr>
          <a:xfrm>
            <a:off x="9291102" y="1658460"/>
            <a:ext cx="838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2021</a:t>
            </a:r>
            <a:endParaRPr sz="18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rgbClr val="FFFFFF"/>
                </a:solidFill>
              </a:rPr>
              <a:t>23</a:t>
            </a:fld>
            <a:r>
              <a:rPr lang="pt-BR" sz="1200">
                <a:solidFill>
                  <a:srgbClr val="FFFFFF"/>
                </a:solidFill>
              </a:rPr>
              <a:t>/23</a:t>
            </a:r>
            <a:endParaRPr/>
          </a:p>
        </p:txBody>
      </p:sp>
      <p:sp>
        <p:nvSpPr>
          <p:cNvPr id="337" name="Google Shape;337;p22"/>
          <p:cNvSpPr txBox="1"/>
          <p:nvPr/>
        </p:nvSpPr>
        <p:spPr>
          <a:xfrm>
            <a:off x="3620655" y="212436"/>
            <a:ext cx="591127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UNISAL – São Paulo</a:t>
            </a:r>
            <a:b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Referente Prof. Dr. Francisco Evangelista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Pesquisador Voluntário Associado Externo</a:t>
            </a:r>
            <a:endParaRPr/>
          </a:p>
        </p:txBody>
      </p:sp>
      <p:pic>
        <p:nvPicPr>
          <p:cNvPr id="338" name="Google Shape;33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05505" y="1503826"/>
            <a:ext cx="3418910" cy="5215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5222" y="1503826"/>
            <a:ext cx="3655896" cy="5215809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22"/>
          <p:cNvSpPr txBox="1"/>
          <p:nvPr/>
        </p:nvSpPr>
        <p:spPr>
          <a:xfrm>
            <a:off x="4054764" y="1766438"/>
            <a:ext cx="838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2020</a:t>
            </a:r>
            <a:endParaRPr sz="18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1" name="Google Shape;341;p22"/>
          <p:cNvSpPr txBox="1"/>
          <p:nvPr/>
        </p:nvSpPr>
        <p:spPr>
          <a:xfrm>
            <a:off x="9250219" y="1642190"/>
            <a:ext cx="838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2021</a:t>
            </a:r>
            <a:endParaRPr sz="18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213" y="1903134"/>
            <a:ext cx="5480987" cy="4096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80893" y="1985293"/>
            <a:ext cx="4036560" cy="40142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23"/>
          <p:cNvSpPr txBox="1"/>
          <p:nvPr/>
        </p:nvSpPr>
        <p:spPr>
          <a:xfrm>
            <a:off x="4801507" y="1985293"/>
            <a:ext cx="197938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2021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Volumes 1 e 2</a:t>
            </a:r>
            <a:endParaRPr/>
          </a:p>
        </p:txBody>
      </p:sp>
      <p:sp>
        <p:nvSpPr>
          <p:cNvPr id="349" name="Google Shape;349;p23"/>
          <p:cNvSpPr txBox="1"/>
          <p:nvPr/>
        </p:nvSpPr>
        <p:spPr>
          <a:xfrm>
            <a:off x="2442251" y="268624"/>
            <a:ext cx="7551494" cy="1264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Instituto de Estudos Superiores de Fafe – Portugal 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(2019 a 2024): previsão de tradução e publicação de 10 livros.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Referente: Profa. Dra. Cristina Costa-Lobo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Pesquisadora Voluntária Associada Externa</a:t>
            </a:r>
            <a:endParaRPr sz="1800" b="1">
              <a:solidFill>
                <a:schemeClr val="dk1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4"/>
          <p:cNvSpPr txBox="1"/>
          <p:nvPr/>
        </p:nvSpPr>
        <p:spPr>
          <a:xfrm>
            <a:off x="2791690" y="426043"/>
            <a:ext cx="6100618" cy="1262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Instituto de Estudos Superiores de Fafe – Portugal (2019 a 2024): previsão de tradução e publicação de 10 livros.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Referente: Profa. Dra. Cristina Costa-Lobo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Pesquisadora Voluntária Associada Externa</a:t>
            </a:r>
            <a:endParaRPr sz="1800" b="1">
              <a:solidFill>
                <a:schemeClr val="dk1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</p:txBody>
      </p:sp>
      <p:pic>
        <p:nvPicPr>
          <p:cNvPr id="355" name="Google Shape;35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6690" y="2072555"/>
            <a:ext cx="4778118" cy="4014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57193" y="2072555"/>
            <a:ext cx="2821340" cy="401421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24"/>
          <p:cNvSpPr txBox="1"/>
          <p:nvPr/>
        </p:nvSpPr>
        <p:spPr>
          <a:xfrm>
            <a:off x="5511069" y="2072555"/>
            <a:ext cx="838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2021</a:t>
            </a:r>
            <a:endParaRPr sz="18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8" name="Google Shape;358;p24"/>
          <p:cNvSpPr txBox="1"/>
          <p:nvPr/>
        </p:nvSpPr>
        <p:spPr>
          <a:xfrm>
            <a:off x="9578533" y="2072555"/>
            <a:ext cx="838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2021</a:t>
            </a:r>
            <a:endParaRPr sz="18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2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798411" y="27398"/>
            <a:ext cx="4861777" cy="6885398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2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26</a:t>
            </a:fld>
            <a:endParaRPr/>
          </a:p>
        </p:txBody>
      </p:sp>
      <p:pic>
        <p:nvPicPr>
          <p:cNvPr id="365" name="Google Shape;36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961" y="0"/>
            <a:ext cx="476962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0"/>
          <p:cNvSpPr txBox="1"/>
          <p:nvPr/>
        </p:nvSpPr>
        <p:spPr>
          <a:xfrm>
            <a:off x="2353532" y="214906"/>
            <a:ext cx="6100618" cy="1256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Università degli Studi Roma-Tre - Itália (2021 a 2025): previsão de tradução e publicação de 5 livros.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Referente: Profa. Dra. Sandra Chistolini </a:t>
            </a:r>
            <a:br>
              <a:rPr lang="pt-BR" sz="1800" b="1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</a:b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Pesquisadora Voluntária Associada Externa</a:t>
            </a:r>
            <a:endParaRPr/>
          </a:p>
        </p:txBody>
      </p:sp>
      <p:pic>
        <p:nvPicPr>
          <p:cNvPr id="371" name="Google Shape;371;p20" descr="Uma imagem contendo Text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 l="1950" r="743" b="1"/>
          <a:stretch/>
        </p:blipFill>
        <p:spPr>
          <a:xfrm>
            <a:off x="503929" y="1766438"/>
            <a:ext cx="3550835" cy="5050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9573" y="1727202"/>
            <a:ext cx="3624836" cy="5129151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0"/>
          <p:cNvSpPr txBox="1"/>
          <p:nvPr/>
        </p:nvSpPr>
        <p:spPr>
          <a:xfrm>
            <a:off x="4054764" y="1766438"/>
            <a:ext cx="838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2021</a:t>
            </a:r>
            <a:endParaRPr sz="18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4" name="Google Shape;374;p20"/>
          <p:cNvSpPr txBox="1"/>
          <p:nvPr/>
        </p:nvSpPr>
        <p:spPr>
          <a:xfrm>
            <a:off x="9224410" y="1766438"/>
            <a:ext cx="838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2022</a:t>
            </a:r>
            <a:endParaRPr sz="18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AB8ECB37-C804-6D70-85D2-50963F6F7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94118" cy="6858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80FBF13-A7FD-D92F-B4E0-26346B55F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482" y="0"/>
            <a:ext cx="5364518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BE7EB9AD-8293-9ED1-8BF1-94AF06E02419}"/>
              </a:ext>
            </a:extLst>
          </p:cNvPr>
          <p:cNvSpPr txBox="1"/>
          <p:nvPr/>
        </p:nvSpPr>
        <p:spPr>
          <a:xfrm>
            <a:off x="5140090" y="493776"/>
            <a:ext cx="14414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2023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7905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BC5577D-584C-29AD-1F6E-893FCA954851}"/>
              </a:ext>
            </a:extLst>
          </p:cNvPr>
          <p:cNvSpPr txBox="1"/>
          <p:nvPr/>
        </p:nvSpPr>
        <p:spPr>
          <a:xfrm>
            <a:off x="6605016" y="3565028"/>
            <a:ext cx="55869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FF0000"/>
                </a:solidFill>
              </a:rPr>
              <a:t>Revista Atos e Interdisciplinaridade </a:t>
            </a:r>
          </a:p>
          <a:p>
            <a:r>
              <a:rPr lang="pt-BR" sz="1800" dirty="0"/>
              <a:t>- Cátedra UNESCO</a:t>
            </a:r>
          </a:p>
          <a:p>
            <a:r>
              <a:rPr lang="pt-BR" sz="1800" dirty="0"/>
              <a:t>- Universidade Federal de Catalão </a:t>
            </a:r>
          </a:p>
          <a:p>
            <a:r>
              <a:rPr lang="pt-BR" sz="1800" dirty="0"/>
              <a:t>- Instituto Europeu de Estudos Superiores-Portugal.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F7902D0-3D95-6BE1-3E83-3DA13753E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784" y="190962"/>
            <a:ext cx="6274144" cy="457439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5A4C484-F7AA-8FD8-D3D1-5DB0F3665677}"/>
              </a:ext>
            </a:extLst>
          </p:cNvPr>
          <p:cNvSpPr txBox="1"/>
          <p:nvPr/>
        </p:nvSpPr>
        <p:spPr>
          <a:xfrm>
            <a:off x="3031236" y="5175999"/>
            <a:ext cx="88925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Formação de Professores ao Redor do Mundo (Renato Brito)</a:t>
            </a:r>
          </a:p>
          <a:p>
            <a:br>
              <a:rPr lang="pt-BR" sz="2400" dirty="0"/>
            </a:br>
            <a:r>
              <a:rPr lang="pt-BR" sz="2400" dirty="0"/>
              <a:t>Sociologia e Drogadição (G. Caliman)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9B8E2B1-2A44-C0F1-5FF9-F8BBD6F0B420}"/>
              </a:ext>
            </a:extLst>
          </p:cNvPr>
          <p:cNvSpPr txBox="1"/>
          <p:nvPr/>
        </p:nvSpPr>
        <p:spPr>
          <a:xfrm>
            <a:off x="996696" y="5257800"/>
            <a:ext cx="2423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LIVROS EM PREPARAÇÃO</a:t>
            </a:r>
          </a:p>
        </p:txBody>
      </p:sp>
    </p:spTree>
    <p:extLst>
      <p:ext uri="{BB962C8B-B14F-4D97-AF65-F5344CB8AC3E}">
        <p14:creationId xmlns:p14="http://schemas.microsoft.com/office/powerpoint/2010/main" val="17318704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D3FDA4-7E0D-8BBC-009C-9137DBCCB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6061794" cy="3898392"/>
          </a:xfrm>
        </p:spPr>
        <p:txBody>
          <a:bodyPr>
            <a:normAutofit fontScale="90000"/>
          </a:bodyPr>
          <a:lstStyle/>
          <a:p>
            <a:r>
              <a:rPr lang="en-US" sz="7200" dirty="0">
                <a:solidFill>
                  <a:srgbClr val="C00000"/>
                </a:solidFill>
              </a:rPr>
              <a:t>Annual</a:t>
            </a:r>
            <a:r>
              <a:rPr lang="en-US" sz="7200" dirty="0">
                <a:solidFill>
                  <a:schemeClr val="tx1"/>
                </a:solidFill>
              </a:rPr>
              <a:t> Activities Report</a:t>
            </a:r>
            <a:br>
              <a:rPr lang="en-US" sz="7200" dirty="0">
                <a:solidFill>
                  <a:schemeClr val="tx1"/>
                </a:solidFill>
              </a:rPr>
            </a:br>
            <a:endParaRPr lang="en-US" sz="7200" dirty="0">
              <a:solidFill>
                <a:schemeClr val="tx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B8BAA7D-58C9-BC08-DE33-A45E93D40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59" y="0"/>
            <a:ext cx="56814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9160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59c3b98a44_0_22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7000" cy="1646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700"/>
              <a:t>Parcerias</a:t>
            </a:r>
            <a:endParaRPr sz="87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6"/>
          <p:cNvSpPr txBox="1">
            <a:spLocks noGrp="1"/>
          </p:cNvSpPr>
          <p:nvPr>
            <p:ph type="title"/>
          </p:nvPr>
        </p:nvSpPr>
        <p:spPr>
          <a:xfrm>
            <a:off x="358349" y="60737"/>
            <a:ext cx="8596668" cy="69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Trebuchet MS"/>
              <a:buNone/>
            </a:pPr>
            <a:r>
              <a:rPr lang="pt-BR" b="1">
                <a:solidFill>
                  <a:srgbClr val="002060"/>
                </a:solidFill>
              </a:rPr>
              <a:t>PARCERIAS E PROJETOS NACIONAIS</a:t>
            </a:r>
            <a:endParaRPr/>
          </a:p>
        </p:txBody>
      </p:sp>
      <p:graphicFrame>
        <p:nvGraphicFramePr>
          <p:cNvPr id="386" name="Google Shape;386;p26"/>
          <p:cNvGraphicFramePr/>
          <p:nvPr/>
        </p:nvGraphicFramePr>
        <p:xfrm>
          <a:off x="358348" y="755502"/>
          <a:ext cx="11243100" cy="5984960"/>
        </p:xfrm>
        <a:graphic>
          <a:graphicData uri="http://schemas.openxmlformats.org/drawingml/2006/table">
            <a:tbl>
              <a:tblPr firstRow="1" bandRow="1">
                <a:noFill/>
                <a:tableStyleId>{B0E26EDE-C28D-431D-B9F8-7FD62C6C0B8D}</a:tableStyleId>
              </a:tblPr>
              <a:tblGrid>
                <a:gridCol w="6245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ATIVIDADES</a:t>
                      </a:r>
                      <a:endParaRPr sz="1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LOCAL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3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 Termo de cooperação técnica, científica e cultural com a </a:t>
                      </a:r>
                      <a:r>
                        <a:rPr lang="pt-BR" sz="1800" u="none" strike="noStrike" cap="non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Universidade de Caxias do Sul – UCS.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1800" u="none" strike="noStrike" cap="none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Em fase de renovação</a:t>
                      </a:r>
                      <a:endParaRPr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Caxias do Sul - RS</a:t>
                      </a:r>
                      <a:endParaRPr/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5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 Termo de cooperação técnica, científica e cultural com o</a:t>
                      </a:r>
                      <a:r>
                        <a:rPr lang="pt-BR" sz="180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BR" sz="1800" u="none" strike="noStrike" cap="non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Centro Universitário Salesiano de São Paulo – UNISAL.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1800" u="none" strike="noStrike" cap="none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2020 - 2025</a:t>
                      </a:r>
                      <a:endParaRPr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São Paulo</a:t>
                      </a:r>
                      <a:endParaRPr/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8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 Termo de cooperação técnica, científica e cultural com a </a:t>
                      </a:r>
                      <a:r>
                        <a:rPr lang="pt-BR" sz="1800" u="none" strike="noStrike" cap="non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Universidade de Passo Fundo – UPF.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1800" u="none" strike="noStrike" cap="none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Em fase de renovação</a:t>
                      </a:r>
                      <a:endParaRPr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Passo Fundo - RS</a:t>
                      </a:r>
                      <a:endParaRPr/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5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 Termo de cooperação técnica, científica e cultural com a </a:t>
                      </a:r>
                      <a:r>
                        <a:rPr lang="pt-BR" sz="1800" u="none" strike="noStrike" cap="non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Universidade Estadual de Goiás – UEG.</a:t>
                      </a:r>
                      <a:endParaRPr sz="1800" u="none" strike="noStrike" cap="none">
                        <a:solidFill>
                          <a:srgbClr val="00206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1800" u="none" strike="noStrike" cap="none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2021 - 2025</a:t>
                      </a:r>
                      <a:endParaRPr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Anápolis - GO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pt-BR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5. Termo de cooperação técnica, científica e cultural com o </a:t>
                      </a:r>
                      <a:r>
                        <a:rPr lang="pt-BR" sz="1800" u="none" strike="noStrike" cap="non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Centro Popular de Formação da Juventude – Vida e Juventude.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1800" u="none" strike="noStrike" cap="none">
                        <a:solidFill>
                          <a:srgbClr val="00206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Em fase de renovação</a:t>
                      </a:r>
                      <a:endParaRPr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Brasília - DF</a:t>
                      </a:r>
                      <a:endParaRPr/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6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pt-BR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6. Termo de cooperação técnica, científica e cultural com o </a:t>
                      </a:r>
                      <a:r>
                        <a:rPr lang="pt-BR" sz="1800" u="none" strike="noStrike" cap="non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Centro Interescolar de Línguas de Taguatinga – CILT.</a:t>
                      </a:r>
                      <a:endParaRPr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2017 – 2022</a:t>
                      </a:r>
                      <a:endParaRPr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Taguatinga – DF</a:t>
                      </a:r>
                      <a:endParaRPr/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7"/>
          <p:cNvSpPr txBox="1"/>
          <p:nvPr/>
        </p:nvSpPr>
        <p:spPr>
          <a:xfrm>
            <a:off x="437674" y="204851"/>
            <a:ext cx="8596668" cy="69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Trebuchet MS"/>
              <a:buNone/>
            </a:pPr>
            <a:r>
              <a:rPr lang="pt-BR" sz="3600" b="1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>PARCERIAS E PROJETOS INTERNACIONAIS</a:t>
            </a:r>
            <a:endParaRPr/>
          </a:p>
        </p:txBody>
      </p:sp>
      <p:graphicFrame>
        <p:nvGraphicFramePr>
          <p:cNvPr id="392" name="Google Shape;392;p27"/>
          <p:cNvGraphicFramePr/>
          <p:nvPr/>
        </p:nvGraphicFramePr>
        <p:xfrm>
          <a:off x="494826" y="1049744"/>
          <a:ext cx="11206625" cy="5160017"/>
        </p:xfrm>
        <a:graphic>
          <a:graphicData uri="http://schemas.openxmlformats.org/drawingml/2006/table">
            <a:tbl>
              <a:tblPr firstRow="1" bandRow="1">
                <a:noFill/>
                <a:tableStyleId>{B0E26EDE-C28D-431D-B9F8-7FD62C6C0B8D}</a:tableStyleId>
              </a:tblPr>
              <a:tblGrid>
                <a:gridCol w="593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5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ATIVIDADES</a:t>
                      </a:r>
                      <a:endParaRPr sz="1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LOCAL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20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 Pesquisa Caracterização do Processo de Inclusão/Exclusão de jovens universitários da Rede de </a:t>
                      </a:r>
                      <a:r>
                        <a:rPr lang="pt-BR" sz="18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Instituições Universitárias Salesianas </a:t>
                      </a: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IUS.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just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pt-BR" sz="18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2017 - 2022</a:t>
                      </a:r>
                      <a:endParaRPr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Universidade Católica de Brasília – UCB (Brasil).</a:t>
                      </a:r>
                      <a:endParaRPr/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40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 Convênio entre a Cátedra e o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Instituto de Estudos Superiores de FAFE com a criação de um </a:t>
                      </a:r>
                      <a:r>
                        <a:rPr lang="pt-BR" sz="18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Observatório de Juventude</a:t>
                      </a: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Educação e Sociedade da IES/FAFE </a:t>
                      </a:r>
                      <a:r>
                        <a:rPr lang="pt-BR" sz="14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[perspectiva de criação de um </a:t>
                      </a:r>
                      <a:r>
                        <a:rPr lang="pt-BR" sz="1400" b="1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Polo Social EAD </a:t>
                      </a:r>
                      <a:r>
                        <a:rPr lang="pt-BR" sz="14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conjunto com Jacarezinho no Rio de Janeiro (Este ultimo sob a tutela da UCB/UBEC)].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2019 - 2024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Portugal</a:t>
                      </a:r>
                      <a:br>
                        <a:rPr lang="pt-BR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pt-BR" sz="180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Link para noticia no site da Cátedra</a:t>
                      </a:r>
                      <a:endParaRPr sz="24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 Termo de cooperação técnica, científica e cultural com a Universidade Autônoma de Querétaro – UAQ.</a:t>
                      </a:r>
                      <a:endParaRPr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2019 - 2024</a:t>
                      </a:r>
                      <a:endParaRPr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México</a:t>
                      </a:r>
                      <a:endParaRPr/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8"/>
          <p:cNvSpPr txBox="1">
            <a:spLocks noGrp="1"/>
          </p:cNvSpPr>
          <p:nvPr>
            <p:ph type="title"/>
          </p:nvPr>
        </p:nvSpPr>
        <p:spPr>
          <a:xfrm>
            <a:off x="487356" y="296919"/>
            <a:ext cx="8596668" cy="69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Trebuchet MS"/>
              <a:buNone/>
            </a:pPr>
            <a:r>
              <a:rPr lang="pt-BR" sz="3300" b="1">
                <a:solidFill>
                  <a:srgbClr val="002060"/>
                </a:solidFill>
              </a:rPr>
              <a:t>PARCERIAS E PROJETOS INTERNACIONAIS</a:t>
            </a:r>
            <a:endParaRPr/>
          </a:p>
        </p:txBody>
      </p:sp>
      <p:graphicFrame>
        <p:nvGraphicFramePr>
          <p:cNvPr id="398" name="Google Shape;398;p28"/>
          <p:cNvGraphicFramePr/>
          <p:nvPr/>
        </p:nvGraphicFramePr>
        <p:xfrm>
          <a:off x="284156" y="900710"/>
          <a:ext cx="11217300" cy="5785770"/>
        </p:xfrm>
        <a:graphic>
          <a:graphicData uri="http://schemas.openxmlformats.org/drawingml/2006/table">
            <a:tbl>
              <a:tblPr firstRow="1" bandRow="1">
                <a:noFill/>
                <a:tableStyleId>{B0E26EDE-C28D-431D-B9F8-7FD62C6C0B8D}</a:tableStyleId>
              </a:tblPr>
              <a:tblGrid>
                <a:gridCol w="709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0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6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ATIVIDADES</a:t>
                      </a:r>
                      <a:endParaRPr sz="1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LOCAL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7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 Externato </a:t>
                      </a:r>
                      <a:r>
                        <a:rPr lang="pt-BR" sz="1800" b="1" u="none" strike="noStrike" cap="none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Santa Clara </a:t>
                      </a: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(Porto-Portugal) </a:t>
                      </a:r>
                      <a:b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Termo de Cooperação Técnica e Científica com </a:t>
                      </a:r>
                      <a:r>
                        <a:rPr lang="pt-BR" sz="18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Esta instituição tem uma forte função social de inclusão no atendimento de pessoas que vagam pelas ruas da cidade ou atingidas por diversos tipos de problemas. </a:t>
                      </a:r>
                      <a:br>
                        <a:rPr lang="pt-BR" sz="18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</a:br>
                      <a:endParaRPr sz="18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2022 - 2026</a:t>
                      </a:r>
                      <a:endParaRPr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Portugal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pt-BR" sz="1800" b="0" i="0" u="sng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Link para noticia no site da Cátedra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1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pt-BR" sz="18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 Convênio de cooperação científica, técnica e cultural com a </a:t>
                      </a:r>
                      <a:r>
                        <a:rPr lang="pt-BR" sz="1800" b="1" u="none" strike="noStrike" cap="none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Escola da Ponte </a:t>
                      </a:r>
                      <a:r>
                        <a:rPr lang="pt-BR" sz="18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(Município de Santo Tirso). F</a:t>
                      </a:r>
                      <a:r>
                        <a:rPr lang="pt-BR" sz="18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oi dado inicio à assinatura de uma parceria formal com a Escola, através de sua </a:t>
                      </a: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mantenedora</a:t>
                      </a:r>
                      <a:r>
                        <a:rPr lang="pt-BR" sz="18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a Câmara Municipal local.</a:t>
                      </a:r>
                      <a:br>
                        <a:rPr lang="pt-BR" sz="18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</a:br>
                      <a:endParaRPr sz="18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2022 - 2026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Portugal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pt-BR" sz="1800" b="0" i="0" u="sng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Link para noticia no site da Cátedra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9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pt-BR" sz="18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 </a:t>
                      </a:r>
                      <a:r>
                        <a:rPr lang="pt-BR" sz="18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 </a:t>
                      </a: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Cooperativa de Ensino Superior Politécnico e Universitário </a:t>
                      </a:r>
                      <a:r>
                        <a:rPr lang="pt-BR" sz="18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(CESPU) e a Cátedra UNESCO/UCB iniciaram procedimentos para a celebração de uma parceria em rede visando amparar eventuais atividades de cooperação científica sobretudo no campo da pesquisa em educação e no campo social.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2022 - 2026</a:t>
                      </a:r>
                      <a:endParaRPr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Portugal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pt-BR" sz="1800" b="0" i="0" u="sng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Link para noticia no site da Cátedra</a:t>
                      </a:r>
                      <a:endParaRPr sz="18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159c3b98a44_0_27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7000" cy="1646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700"/>
              <a:t>Metas Previstas</a:t>
            </a:r>
            <a:endParaRPr sz="87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9"/>
          <p:cNvSpPr txBox="1">
            <a:spLocks noGrp="1"/>
          </p:cNvSpPr>
          <p:nvPr>
            <p:ph type="body" idx="1"/>
          </p:nvPr>
        </p:nvSpPr>
        <p:spPr>
          <a:xfrm>
            <a:off x="456195" y="1451983"/>
            <a:ext cx="10139115" cy="4635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SzPts val="1920"/>
              <a:buChar char="►"/>
            </a:pPr>
            <a:r>
              <a:rPr lang="pt-BR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Potencializar ações e projetos de pesquisa em rede voltados para a internacionalização na perspectiva dos Objetivos de Desenvolvimento Sustentável – ODS.</a:t>
            </a:r>
            <a:endParaRPr dirty="0"/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Ampliação de acordos e parcerias com universidades nacionais para a produção e o intercâmbio de conhecimentos.</a:t>
            </a:r>
            <a:endParaRPr dirty="0"/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Realização de 3 (três) Seminários sobre Educação e Desafios Contemporâneos.</a:t>
            </a:r>
            <a:endParaRPr dirty="0"/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Publicação de 5 (cinco) livros por ano, totalizando 20 publicações no quadriênio.</a:t>
            </a:r>
            <a:endParaRPr dirty="0"/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Organização de 1 (um) Encontro de Cátedra em nível nacional e internacional.</a:t>
            </a:r>
            <a:endParaRPr dirty="0"/>
          </a:p>
        </p:txBody>
      </p:sp>
      <p:sp>
        <p:nvSpPr>
          <p:cNvPr id="410" name="Google Shape;410;p29"/>
          <p:cNvSpPr txBox="1">
            <a:spLocks noGrp="1"/>
          </p:cNvSpPr>
          <p:nvPr>
            <p:ph type="title"/>
          </p:nvPr>
        </p:nvSpPr>
        <p:spPr>
          <a:xfrm>
            <a:off x="576511" y="672020"/>
            <a:ext cx="8596668" cy="69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Trebuchet MS"/>
              <a:buNone/>
            </a:pPr>
            <a:r>
              <a:rPr lang="pt-BR" sz="3300" b="1">
                <a:solidFill>
                  <a:srgbClr val="002060"/>
                </a:solidFill>
              </a:rPr>
              <a:t>METAS PREVISTAS PARA 2022/2025: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0" descr="Uma imagem contendo Interface gráfica do usuári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6673" y="2568009"/>
            <a:ext cx="6623000" cy="1721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Facetado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1761</Words>
  <Application>Microsoft Office PowerPoint</Application>
  <PresentationFormat>Widescreen</PresentationFormat>
  <Paragraphs>196</Paragraphs>
  <Slides>37</Slides>
  <Notes>35</Notes>
  <HiddenSlides>1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5" baseType="lpstr">
      <vt:lpstr>Arial</vt:lpstr>
      <vt:lpstr>Noto Sans Symbols</vt:lpstr>
      <vt:lpstr>Trebuchet MS</vt:lpstr>
      <vt:lpstr>Open Sans</vt:lpstr>
      <vt:lpstr>Times New Roman</vt:lpstr>
      <vt:lpstr>Raleway</vt:lpstr>
      <vt:lpstr>Calibri</vt:lpstr>
      <vt:lpstr>Facetado</vt:lpstr>
      <vt:lpstr>Apresentação do PowerPoint</vt:lpstr>
      <vt:lpstr>Apresentação do PowerPoint</vt:lpstr>
      <vt:lpstr>Apresentação do PowerPoint</vt:lpstr>
      <vt:lpstr>Apresentação do PowerPoint</vt:lpstr>
      <vt:lpstr>Histórico</vt:lpstr>
      <vt:lpstr>Agreement &amp; UNESCO Paris</vt:lpstr>
      <vt:lpstr>Apresentação do PowerPoint</vt:lpstr>
      <vt:lpstr>Apresentação do PowerPoint</vt:lpstr>
      <vt:lpstr>Apresentação do PowerPoint</vt:lpstr>
      <vt:lpstr>Pesquisa</vt:lpstr>
      <vt:lpstr>PESQUISAS INTERNAS</vt:lpstr>
      <vt:lpstr>Apresentação do PowerPoint</vt:lpstr>
      <vt:lpstr>Extensão</vt:lpstr>
      <vt:lpstr>ATIVIDADES DE EXTENSÃO EM ESCOLAS PÚBLICAS</vt:lpstr>
      <vt:lpstr>EXTENSÃO</vt:lpstr>
      <vt:lpstr>Publicações</vt:lpstr>
      <vt:lpstr>Apresentação do PowerPoint</vt:lpstr>
      <vt:lpstr>Apresentação do PowerPoint</vt:lpstr>
      <vt:lpstr>Apresentação do PowerPoint</vt:lpstr>
      <vt:lpstr>PUBLICAÇÕES 2020</vt:lpstr>
      <vt:lpstr>PUBLICAÇÕES com Parceiros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Annual Activities Report </vt:lpstr>
      <vt:lpstr>Parcerias</vt:lpstr>
      <vt:lpstr>PARCERIAS E PROJETOS NACIONAIS</vt:lpstr>
      <vt:lpstr>Apresentação do PowerPoint</vt:lpstr>
      <vt:lpstr>PARCERIAS E PROJETOS INTERNACIONAIS</vt:lpstr>
      <vt:lpstr>Metas Previstas</vt:lpstr>
      <vt:lpstr>METAS PREVISTAS PARA 2022/2025: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José Ivaldo</dc:creator>
  <cp:lastModifiedBy>Geraldo Caliman</cp:lastModifiedBy>
  <cp:revision>4</cp:revision>
  <dcterms:created xsi:type="dcterms:W3CDTF">2019-08-18T19:57:35Z</dcterms:created>
  <dcterms:modified xsi:type="dcterms:W3CDTF">2023-02-08T14:57:22Z</dcterms:modified>
</cp:coreProperties>
</file>