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37" r:id="rId2"/>
    <p:sldMasterId id="2147483754" r:id="rId3"/>
  </p:sldMasterIdLst>
  <p:notesMasterIdLst>
    <p:notesMasterId r:id="rId49"/>
  </p:notesMasterIdLst>
  <p:handoutMasterIdLst>
    <p:handoutMasterId r:id="rId50"/>
  </p:handoutMasterIdLst>
  <p:sldIdLst>
    <p:sldId id="357" r:id="rId4"/>
    <p:sldId id="358" r:id="rId5"/>
    <p:sldId id="257" r:id="rId6"/>
    <p:sldId id="324" r:id="rId7"/>
    <p:sldId id="256" r:id="rId8"/>
    <p:sldId id="313" r:id="rId9"/>
    <p:sldId id="351" r:id="rId10"/>
    <p:sldId id="340" r:id="rId11"/>
    <p:sldId id="341" r:id="rId12"/>
    <p:sldId id="342" r:id="rId13"/>
    <p:sldId id="292" r:id="rId14"/>
    <p:sldId id="320" r:id="rId15"/>
    <p:sldId id="325" r:id="rId16"/>
    <p:sldId id="267" r:id="rId17"/>
    <p:sldId id="301" r:id="rId18"/>
    <p:sldId id="326" r:id="rId19"/>
    <p:sldId id="327" r:id="rId20"/>
    <p:sldId id="328" r:id="rId21"/>
    <p:sldId id="317" r:id="rId22"/>
    <p:sldId id="338" r:id="rId23"/>
    <p:sldId id="337" r:id="rId24"/>
    <p:sldId id="329" r:id="rId25"/>
    <p:sldId id="318" r:id="rId26"/>
    <p:sldId id="259" r:id="rId27"/>
    <p:sldId id="336" r:id="rId28"/>
    <p:sldId id="260" r:id="rId29"/>
    <p:sldId id="261" r:id="rId30"/>
    <p:sldId id="262" r:id="rId31"/>
    <p:sldId id="263" r:id="rId32"/>
    <p:sldId id="298" r:id="rId33"/>
    <p:sldId id="264" r:id="rId34"/>
    <p:sldId id="356" r:id="rId35"/>
    <p:sldId id="289" r:id="rId36"/>
    <p:sldId id="290" r:id="rId37"/>
    <p:sldId id="286" r:id="rId38"/>
    <p:sldId id="281" r:id="rId39"/>
    <p:sldId id="282" r:id="rId40"/>
    <p:sldId id="283" r:id="rId41"/>
    <p:sldId id="284" r:id="rId42"/>
    <p:sldId id="285" r:id="rId43"/>
    <p:sldId id="331" r:id="rId44"/>
    <p:sldId id="330" r:id="rId45"/>
    <p:sldId id="269" r:id="rId46"/>
    <p:sldId id="345" r:id="rId47"/>
    <p:sldId id="335" r:id="rId48"/>
  </p:sldIdLst>
  <p:sldSz cx="9144000" cy="6858000" type="screen4x3"/>
  <p:notesSz cx="6889750" cy="1002188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aldo Caliman" initials="GC" lastIdx="1" clrIdx="0">
    <p:extLst>
      <p:ext uri="{19B8F6BF-5375-455C-9EA6-DF929625EA0E}">
        <p15:presenceInfo xmlns:p15="http://schemas.microsoft.com/office/powerpoint/2012/main" userId="Geraldo Cali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87" autoAdjust="0"/>
    <p:restoredTop sz="94673"/>
  </p:normalViewPr>
  <p:slideViewPr>
    <p:cSldViewPr snapToGrid="0" snapToObjects="1">
      <p:cViewPr varScale="1">
        <p:scale>
          <a:sx n="86" d="100"/>
          <a:sy n="86" d="100"/>
        </p:scale>
        <p:origin x="40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2F6AAF-BC18-4C7B-87DC-F3D766336E5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513A864-70D7-42E8-AB5B-1564A63597C9}">
      <dgm:prSet custT="1"/>
      <dgm:spPr/>
      <dgm:t>
        <a:bodyPr/>
        <a:lstStyle/>
        <a:p>
          <a:r>
            <a:rPr lang="pt-BR" sz="2400" noProof="0"/>
            <a:t>Além</a:t>
          </a:r>
          <a:r>
            <a:rPr lang="en-US" sz="2400"/>
            <a:t> da LDB, a lei </a:t>
          </a:r>
          <a:r>
            <a:rPr lang="en-US" sz="2400" err="1"/>
            <a:t>relativa</a:t>
          </a:r>
          <a:r>
            <a:rPr lang="en-US" sz="2400"/>
            <a:t> </a:t>
          </a:r>
          <a:r>
            <a:rPr lang="en-US" sz="2400" err="1"/>
            <a:t>ao</a:t>
          </a:r>
          <a:r>
            <a:rPr lang="en-US" sz="2400"/>
            <a:t> Sistema de </a:t>
          </a:r>
          <a:r>
            <a:rPr lang="en-US" sz="2400" err="1"/>
            <a:t>Avaliação</a:t>
          </a:r>
          <a:r>
            <a:rPr lang="en-US" sz="2400"/>
            <a:t> da Educação Superior (SINAES), </a:t>
          </a:r>
          <a:r>
            <a:rPr lang="en-US" sz="2400" err="1"/>
            <a:t>instituída</a:t>
          </a:r>
          <a:r>
            <a:rPr lang="en-US" sz="2400"/>
            <a:t> </a:t>
          </a:r>
          <a:r>
            <a:rPr lang="en-US" sz="2400" err="1"/>
            <a:t>em</a:t>
          </a:r>
          <a:r>
            <a:rPr lang="en-US" sz="2400"/>
            <a:t> 2004, </a:t>
          </a:r>
          <a:r>
            <a:rPr lang="en-US" sz="2400" err="1"/>
            <a:t>regulamenta</a:t>
          </a:r>
          <a:r>
            <a:rPr lang="en-US" sz="2400"/>
            <a:t> que as IES </a:t>
          </a:r>
          <a:r>
            <a:rPr lang="en-US" sz="2400" err="1"/>
            <a:t>brasileiras</a:t>
          </a:r>
          <a:r>
            <a:rPr lang="en-US" sz="2400"/>
            <a:t> </a:t>
          </a:r>
          <a:r>
            <a:rPr lang="en-US" sz="2400" err="1"/>
            <a:t>devem</a:t>
          </a:r>
          <a:r>
            <a:rPr lang="en-US" sz="2400"/>
            <a:t> </a:t>
          </a:r>
          <a:r>
            <a:rPr lang="en-US" sz="2400" err="1"/>
            <a:t>concretizar</a:t>
          </a:r>
          <a:r>
            <a:rPr lang="en-US" sz="2400"/>
            <a:t> </a:t>
          </a:r>
          <a:r>
            <a:rPr lang="en-US" sz="2400" err="1"/>
            <a:t>suas</a:t>
          </a:r>
          <a:r>
            <a:rPr lang="en-US" sz="2400"/>
            <a:t> </a:t>
          </a:r>
          <a:r>
            <a:rPr lang="en-US" sz="2400" err="1"/>
            <a:t>ações</a:t>
          </a:r>
          <a:r>
            <a:rPr lang="en-US" sz="2400"/>
            <a:t> </a:t>
          </a:r>
          <a:r>
            <a:rPr lang="en-US" sz="2400" err="1"/>
            <a:t>educacionais</a:t>
          </a:r>
          <a:r>
            <a:rPr lang="en-US" sz="2400"/>
            <a:t> </a:t>
          </a:r>
          <a:r>
            <a:rPr lang="en-US" sz="2400" err="1"/>
            <a:t>em</a:t>
          </a:r>
          <a:r>
            <a:rPr lang="en-US" sz="2400"/>
            <a:t> </a:t>
          </a:r>
          <a:r>
            <a:rPr lang="en-US" sz="2400" err="1">
              <a:solidFill>
                <a:srgbClr val="FF0000"/>
              </a:solidFill>
            </a:rPr>
            <a:t>quatro</a:t>
          </a:r>
          <a:r>
            <a:rPr lang="en-US" sz="2400">
              <a:solidFill>
                <a:srgbClr val="FF0000"/>
              </a:solidFill>
            </a:rPr>
            <a:t> </a:t>
          </a:r>
          <a:r>
            <a:rPr lang="en-US" sz="2400" err="1">
              <a:solidFill>
                <a:srgbClr val="FF0000"/>
              </a:solidFill>
            </a:rPr>
            <a:t>pilares</a:t>
          </a:r>
          <a:r>
            <a:rPr lang="en-US" sz="2400"/>
            <a:t>, </a:t>
          </a:r>
          <a:r>
            <a:rPr lang="en-US" sz="2400" err="1"/>
            <a:t>acrescentando</a:t>
          </a:r>
          <a:r>
            <a:rPr lang="en-US" sz="2400"/>
            <a:t> </a:t>
          </a:r>
          <a:r>
            <a:rPr lang="en-US" sz="2400" err="1"/>
            <a:t>aos</a:t>
          </a:r>
          <a:r>
            <a:rPr lang="en-US" sz="2400"/>
            <a:t> </a:t>
          </a:r>
          <a:r>
            <a:rPr lang="en-US" sz="2400" err="1"/>
            <a:t>anteriores</a:t>
          </a:r>
          <a:r>
            <a:rPr lang="en-US" sz="2400"/>
            <a:t> - </a:t>
          </a:r>
          <a:r>
            <a:rPr lang="en-US" sz="2400" err="1">
              <a:solidFill>
                <a:srgbClr val="FF0000"/>
              </a:solidFill>
            </a:rPr>
            <a:t>ensino</a:t>
          </a:r>
          <a:r>
            <a:rPr lang="en-US" sz="2400">
              <a:solidFill>
                <a:srgbClr val="FF0000"/>
              </a:solidFill>
            </a:rPr>
            <a:t>, </a:t>
          </a:r>
          <a:r>
            <a:rPr lang="en-US" sz="2400" err="1">
              <a:solidFill>
                <a:srgbClr val="FF0000"/>
              </a:solidFill>
            </a:rPr>
            <a:t>pesquisa</a:t>
          </a:r>
          <a:r>
            <a:rPr lang="en-US" sz="2400">
              <a:solidFill>
                <a:srgbClr val="FF0000"/>
              </a:solidFill>
            </a:rPr>
            <a:t>, </a:t>
          </a:r>
          <a:r>
            <a:rPr lang="en-US" sz="2400" err="1">
              <a:solidFill>
                <a:srgbClr val="FF0000"/>
              </a:solidFill>
            </a:rPr>
            <a:t>extensão</a:t>
          </a:r>
          <a:r>
            <a:rPr lang="en-US" sz="2400">
              <a:solidFill>
                <a:srgbClr val="FF0000"/>
              </a:solidFill>
            </a:rPr>
            <a:t> - a </a:t>
          </a:r>
          <a:r>
            <a:rPr lang="en-US" sz="2400" err="1">
              <a:solidFill>
                <a:srgbClr val="FF0000"/>
              </a:solidFill>
            </a:rPr>
            <a:t>responsabilidade</a:t>
          </a:r>
          <a:r>
            <a:rPr lang="en-US" sz="2400">
              <a:solidFill>
                <a:srgbClr val="FF0000"/>
              </a:solidFill>
            </a:rPr>
            <a:t> social.</a:t>
          </a:r>
        </a:p>
      </dgm:t>
    </dgm:pt>
    <dgm:pt modelId="{B69C88AA-B1BD-4E67-BFD1-BBDFE68E9E7D}" type="parTrans" cxnId="{0F07F66D-E228-4706-8EF0-FA1D37BB5F49}">
      <dgm:prSet/>
      <dgm:spPr/>
      <dgm:t>
        <a:bodyPr/>
        <a:lstStyle/>
        <a:p>
          <a:endParaRPr lang="en-US" sz="1600"/>
        </a:p>
      </dgm:t>
    </dgm:pt>
    <dgm:pt modelId="{EE3AF348-B8F8-4032-A837-516D943AD35D}" type="sibTrans" cxnId="{0F07F66D-E228-4706-8EF0-FA1D37BB5F49}">
      <dgm:prSet/>
      <dgm:spPr/>
      <dgm:t>
        <a:bodyPr/>
        <a:lstStyle/>
        <a:p>
          <a:endParaRPr lang="en-US" sz="1600"/>
        </a:p>
      </dgm:t>
    </dgm:pt>
    <dgm:pt modelId="{552AF983-7360-4599-A6C2-38D814E139C3}">
      <dgm:prSet custT="1"/>
      <dgm:spPr/>
      <dgm:t>
        <a:bodyPr/>
        <a:lstStyle/>
        <a:p>
          <a:endParaRPr lang="en-US" sz="2400"/>
        </a:p>
        <a:p>
          <a:r>
            <a:rPr lang="en-US" sz="2400"/>
            <a:t>O </a:t>
          </a:r>
          <a:r>
            <a:rPr lang="en-US" sz="2400" err="1"/>
            <a:t>sentido</a:t>
          </a:r>
          <a:r>
            <a:rPr lang="en-US" sz="2400"/>
            <a:t> </a:t>
          </a:r>
          <a:r>
            <a:rPr lang="en-US" sz="2400" err="1"/>
            <a:t>essencial</a:t>
          </a:r>
          <a:r>
            <a:rPr lang="en-US" sz="2400"/>
            <a:t> da </a:t>
          </a:r>
          <a:r>
            <a:rPr lang="en-US" sz="2400" err="1"/>
            <a:t>responsabilidade</a:t>
          </a:r>
          <a:r>
            <a:rPr lang="en-US" sz="2400"/>
            <a:t> social da Educação Superior </a:t>
          </a:r>
          <a:r>
            <a:rPr lang="en-US" sz="2400" err="1"/>
            <a:t>consiste</a:t>
          </a:r>
          <a:r>
            <a:rPr lang="en-US" sz="2400"/>
            <a:t> </a:t>
          </a:r>
          <a:r>
            <a:rPr lang="en-US" sz="2400" err="1"/>
            <a:t>em</a:t>
          </a:r>
          <a:r>
            <a:rPr lang="en-US" sz="2400"/>
            <a:t> </a:t>
          </a:r>
          <a:r>
            <a:rPr lang="en-US" sz="2400" err="1"/>
            <a:t>produzir</a:t>
          </a:r>
          <a:r>
            <a:rPr lang="en-US" sz="2400"/>
            <a:t> e </a:t>
          </a:r>
          <a:r>
            <a:rPr lang="en-US" sz="2400" err="1"/>
            <a:t>socializar</a:t>
          </a:r>
          <a:r>
            <a:rPr lang="en-US" sz="2400"/>
            <a:t> </a:t>
          </a:r>
          <a:r>
            <a:rPr lang="en-US" sz="2400" err="1">
              <a:solidFill>
                <a:srgbClr val="FF0000"/>
              </a:solidFill>
            </a:rPr>
            <a:t>conhecimento</a:t>
          </a:r>
          <a:r>
            <a:rPr lang="en-US" sz="2400"/>
            <a:t> que </a:t>
          </a:r>
          <a:r>
            <a:rPr lang="en-US" sz="2400" err="1"/>
            <a:t>tenha</a:t>
          </a:r>
          <a:r>
            <a:rPr lang="en-US" sz="2400"/>
            <a:t> </a:t>
          </a:r>
          <a:r>
            <a:rPr lang="en-US" sz="2400" err="1"/>
            <a:t>não</a:t>
          </a:r>
          <a:r>
            <a:rPr lang="en-US" sz="2400"/>
            <a:t> </a:t>
          </a:r>
          <a:r>
            <a:rPr lang="en-US" sz="2400" err="1"/>
            <a:t>só</a:t>
          </a:r>
          <a:r>
            <a:rPr lang="en-US" sz="2400"/>
            <a:t> </a:t>
          </a:r>
          <a:r>
            <a:rPr lang="en-US" sz="2400" err="1">
              <a:solidFill>
                <a:srgbClr val="FF0000"/>
              </a:solidFill>
            </a:rPr>
            <a:t>mérito</a:t>
          </a:r>
          <a:r>
            <a:rPr lang="en-US" sz="2400">
              <a:solidFill>
                <a:srgbClr val="FF0000"/>
              </a:solidFill>
            </a:rPr>
            <a:t> </a:t>
          </a:r>
          <a:r>
            <a:rPr lang="en-US" sz="2400" err="1">
              <a:solidFill>
                <a:srgbClr val="FF0000"/>
              </a:solidFill>
            </a:rPr>
            <a:t>científico</a:t>
          </a:r>
          <a:r>
            <a:rPr lang="en-US" sz="2400"/>
            <a:t>, mas </a:t>
          </a:r>
          <a:r>
            <a:rPr lang="en-US" sz="2400" err="1"/>
            <a:t>também</a:t>
          </a:r>
          <a:r>
            <a:rPr lang="en-US" sz="2400"/>
            <a:t> </a:t>
          </a:r>
          <a:r>
            <a:rPr lang="en-US" sz="2400">
              <a:solidFill>
                <a:srgbClr val="FF0000"/>
              </a:solidFill>
            </a:rPr>
            <a:t>valor social e </a:t>
          </a:r>
          <a:r>
            <a:rPr lang="en-US" sz="2400" err="1">
              <a:solidFill>
                <a:srgbClr val="FF0000"/>
              </a:solidFill>
            </a:rPr>
            <a:t>formativo</a:t>
          </a:r>
          <a:endParaRPr lang="en-US" sz="2400">
            <a:solidFill>
              <a:srgbClr val="FF0000"/>
            </a:solidFill>
          </a:endParaRPr>
        </a:p>
      </dgm:t>
    </dgm:pt>
    <dgm:pt modelId="{707BAD1E-6831-482B-9029-A4CAE519D770}" type="parTrans" cxnId="{119C6E07-B74B-4AE9-8A66-351DDB6A4EA2}">
      <dgm:prSet/>
      <dgm:spPr/>
      <dgm:t>
        <a:bodyPr/>
        <a:lstStyle/>
        <a:p>
          <a:endParaRPr lang="en-US" sz="1600"/>
        </a:p>
      </dgm:t>
    </dgm:pt>
    <dgm:pt modelId="{A5F80FC1-49A5-45CF-9678-7D7302A25572}" type="sibTrans" cxnId="{119C6E07-B74B-4AE9-8A66-351DDB6A4EA2}">
      <dgm:prSet/>
      <dgm:spPr/>
      <dgm:t>
        <a:bodyPr/>
        <a:lstStyle/>
        <a:p>
          <a:endParaRPr lang="en-US" sz="1600"/>
        </a:p>
      </dgm:t>
    </dgm:pt>
    <dgm:pt modelId="{771009ED-7672-4D0E-9C5A-BEFA68FE7596}" type="pres">
      <dgm:prSet presAssocID="{602F6AAF-BC18-4C7B-87DC-F3D766336E56}" presName="vert0" presStyleCnt="0">
        <dgm:presLayoutVars>
          <dgm:dir/>
          <dgm:animOne val="branch"/>
          <dgm:animLvl val="lvl"/>
        </dgm:presLayoutVars>
      </dgm:prSet>
      <dgm:spPr/>
    </dgm:pt>
    <dgm:pt modelId="{0473524C-B2B2-41EC-B63B-06AF64114C0F}" type="pres">
      <dgm:prSet presAssocID="{6513A864-70D7-42E8-AB5B-1564A63597C9}" presName="thickLine" presStyleLbl="alignNode1" presStyleIdx="0" presStyleCnt="2"/>
      <dgm:spPr/>
    </dgm:pt>
    <dgm:pt modelId="{EE582FC5-E3CD-40B5-8B12-ED6B834A8E41}" type="pres">
      <dgm:prSet presAssocID="{6513A864-70D7-42E8-AB5B-1564A63597C9}" presName="horz1" presStyleCnt="0"/>
      <dgm:spPr/>
    </dgm:pt>
    <dgm:pt modelId="{C2845F7A-E74E-487D-BC37-0898EE62AAAE}" type="pres">
      <dgm:prSet presAssocID="{6513A864-70D7-42E8-AB5B-1564A63597C9}" presName="tx1" presStyleLbl="revTx" presStyleIdx="0" presStyleCnt="2"/>
      <dgm:spPr/>
    </dgm:pt>
    <dgm:pt modelId="{A74B50FE-45EB-4137-A3F2-F062F26F5F62}" type="pres">
      <dgm:prSet presAssocID="{6513A864-70D7-42E8-AB5B-1564A63597C9}" presName="vert1" presStyleCnt="0"/>
      <dgm:spPr/>
    </dgm:pt>
    <dgm:pt modelId="{31D72245-9185-4009-A5DF-3278E03C6212}" type="pres">
      <dgm:prSet presAssocID="{552AF983-7360-4599-A6C2-38D814E139C3}" presName="thickLine" presStyleLbl="alignNode1" presStyleIdx="1" presStyleCnt="2"/>
      <dgm:spPr/>
    </dgm:pt>
    <dgm:pt modelId="{E30867B0-9965-4D9A-B24C-3ED77FDEA3FE}" type="pres">
      <dgm:prSet presAssocID="{552AF983-7360-4599-A6C2-38D814E139C3}" presName="horz1" presStyleCnt="0"/>
      <dgm:spPr/>
    </dgm:pt>
    <dgm:pt modelId="{5DCB9241-8607-4568-B9F3-114061E0BCB2}" type="pres">
      <dgm:prSet presAssocID="{552AF983-7360-4599-A6C2-38D814E139C3}" presName="tx1" presStyleLbl="revTx" presStyleIdx="1" presStyleCnt="2"/>
      <dgm:spPr/>
    </dgm:pt>
    <dgm:pt modelId="{868ED294-A9AB-4D6F-B72E-D173F38988D5}" type="pres">
      <dgm:prSet presAssocID="{552AF983-7360-4599-A6C2-38D814E139C3}" presName="vert1" presStyleCnt="0"/>
      <dgm:spPr/>
    </dgm:pt>
  </dgm:ptLst>
  <dgm:cxnLst>
    <dgm:cxn modelId="{119C6E07-B74B-4AE9-8A66-351DDB6A4EA2}" srcId="{602F6AAF-BC18-4C7B-87DC-F3D766336E56}" destId="{552AF983-7360-4599-A6C2-38D814E139C3}" srcOrd="1" destOrd="0" parTransId="{707BAD1E-6831-482B-9029-A4CAE519D770}" sibTransId="{A5F80FC1-49A5-45CF-9678-7D7302A25572}"/>
    <dgm:cxn modelId="{3F16DC11-88C7-4472-A6B7-86FF3895B66C}" type="presOf" srcId="{602F6AAF-BC18-4C7B-87DC-F3D766336E56}" destId="{771009ED-7672-4D0E-9C5A-BEFA68FE7596}" srcOrd="0" destOrd="0" presId="urn:microsoft.com/office/officeart/2008/layout/LinedList"/>
    <dgm:cxn modelId="{0F07F66D-E228-4706-8EF0-FA1D37BB5F49}" srcId="{602F6AAF-BC18-4C7B-87DC-F3D766336E56}" destId="{6513A864-70D7-42E8-AB5B-1564A63597C9}" srcOrd="0" destOrd="0" parTransId="{B69C88AA-B1BD-4E67-BFD1-BBDFE68E9E7D}" sibTransId="{EE3AF348-B8F8-4032-A837-516D943AD35D}"/>
    <dgm:cxn modelId="{F69F7071-A227-4284-B6C5-09A8DC1A5C35}" type="presOf" srcId="{552AF983-7360-4599-A6C2-38D814E139C3}" destId="{5DCB9241-8607-4568-B9F3-114061E0BCB2}" srcOrd="0" destOrd="0" presId="urn:microsoft.com/office/officeart/2008/layout/LinedList"/>
    <dgm:cxn modelId="{D59D4E83-B64A-4EB6-95AD-C78AF2A5852B}" type="presOf" srcId="{6513A864-70D7-42E8-AB5B-1564A63597C9}" destId="{C2845F7A-E74E-487D-BC37-0898EE62AAAE}" srcOrd="0" destOrd="0" presId="urn:microsoft.com/office/officeart/2008/layout/LinedList"/>
    <dgm:cxn modelId="{4DD3EFA6-98E6-4208-83B8-2BE113F99223}" type="presParOf" srcId="{771009ED-7672-4D0E-9C5A-BEFA68FE7596}" destId="{0473524C-B2B2-41EC-B63B-06AF64114C0F}" srcOrd="0" destOrd="0" presId="urn:microsoft.com/office/officeart/2008/layout/LinedList"/>
    <dgm:cxn modelId="{AABC1609-82F9-4C86-AE3D-A1168D70CEE1}" type="presParOf" srcId="{771009ED-7672-4D0E-9C5A-BEFA68FE7596}" destId="{EE582FC5-E3CD-40B5-8B12-ED6B834A8E41}" srcOrd="1" destOrd="0" presId="urn:microsoft.com/office/officeart/2008/layout/LinedList"/>
    <dgm:cxn modelId="{11A6EEC9-2C91-4B4F-A9BB-848659646478}" type="presParOf" srcId="{EE582FC5-E3CD-40B5-8B12-ED6B834A8E41}" destId="{C2845F7A-E74E-487D-BC37-0898EE62AAAE}" srcOrd="0" destOrd="0" presId="urn:microsoft.com/office/officeart/2008/layout/LinedList"/>
    <dgm:cxn modelId="{158046CF-8181-4005-BA67-7A096AAE18C9}" type="presParOf" srcId="{EE582FC5-E3CD-40B5-8B12-ED6B834A8E41}" destId="{A74B50FE-45EB-4137-A3F2-F062F26F5F62}" srcOrd="1" destOrd="0" presId="urn:microsoft.com/office/officeart/2008/layout/LinedList"/>
    <dgm:cxn modelId="{21C133F1-7AC7-40C5-8277-1260774AB34F}" type="presParOf" srcId="{771009ED-7672-4D0E-9C5A-BEFA68FE7596}" destId="{31D72245-9185-4009-A5DF-3278E03C6212}" srcOrd="2" destOrd="0" presId="urn:microsoft.com/office/officeart/2008/layout/LinedList"/>
    <dgm:cxn modelId="{98AE6739-8853-41BC-A475-27D21E3FAE8D}" type="presParOf" srcId="{771009ED-7672-4D0E-9C5A-BEFA68FE7596}" destId="{E30867B0-9965-4D9A-B24C-3ED77FDEA3FE}" srcOrd="3" destOrd="0" presId="urn:microsoft.com/office/officeart/2008/layout/LinedList"/>
    <dgm:cxn modelId="{44626887-0525-4F3D-ACA9-C3F2ABA6BF27}" type="presParOf" srcId="{E30867B0-9965-4D9A-B24C-3ED77FDEA3FE}" destId="{5DCB9241-8607-4568-B9F3-114061E0BCB2}" srcOrd="0" destOrd="0" presId="urn:microsoft.com/office/officeart/2008/layout/LinedList"/>
    <dgm:cxn modelId="{3600E442-8F09-422B-B707-F72C9EC1CF6F}" type="presParOf" srcId="{E30867B0-9965-4D9A-B24C-3ED77FDEA3FE}" destId="{868ED294-A9AB-4D6F-B72E-D173F38988D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7A6934-F248-4D03-9ED4-A1CE13ACB7F7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BFB6F9C-68E1-4904-A4DC-DF67C8FB9694}">
      <dgm:prSet/>
      <dgm:spPr/>
      <dgm:t>
        <a:bodyPr/>
        <a:lstStyle/>
        <a:p>
          <a:r>
            <a:rPr lang="pt-BR"/>
            <a:t>LDB Lei 9394/96 </a:t>
          </a:r>
        </a:p>
        <a:p>
          <a:r>
            <a:rPr lang="pt-BR"/>
            <a:t>(Art. 1) </a:t>
          </a:r>
          <a:endParaRPr lang="en-US"/>
        </a:p>
      </dgm:t>
    </dgm:pt>
    <dgm:pt modelId="{55BEC442-5C8D-4B71-BCB1-26838BDF2CB4}" type="parTrans" cxnId="{783A5E3B-8E9E-4822-A128-FC04216015D4}">
      <dgm:prSet/>
      <dgm:spPr/>
      <dgm:t>
        <a:bodyPr/>
        <a:lstStyle/>
        <a:p>
          <a:endParaRPr lang="en-US"/>
        </a:p>
      </dgm:t>
    </dgm:pt>
    <dgm:pt modelId="{63A912E0-6D10-44F3-9CC5-5D522D57B384}" type="sibTrans" cxnId="{783A5E3B-8E9E-4822-A128-FC04216015D4}">
      <dgm:prSet/>
      <dgm:spPr/>
      <dgm:t>
        <a:bodyPr/>
        <a:lstStyle/>
        <a:p>
          <a:endParaRPr lang="en-US"/>
        </a:p>
      </dgm:t>
    </dgm:pt>
    <dgm:pt modelId="{3512E5EC-F4DA-4A74-AABC-368D350EDF93}">
      <dgm:prSet/>
      <dgm:spPr/>
      <dgm:t>
        <a:bodyPr/>
        <a:lstStyle/>
        <a:p>
          <a:r>
            <a:rPr lang="pt-BR">
              <a:solidFill>
                <a:schemeClr val="tx1"/>
              </a:solidFill>
            </a:rPr>
            <a:t>As "instituições de ensino e pesquisa</a:t>
          </a:r>
          <a:r>
            <a:rPr lang="ja-JP">
              <a:solidFill>
                <a:schemeClr val="tx1"/>
              </a:solidFill>
            </a:rPr>
            <a:t>“</a:t>
          </a:r>
          <a:r>
            <a:rPr lang="pt-BR">
              <a:solidFill>
                <a:schemeClr val="tx1"/>
              </a:solidFill>
            </a:rPr>
            <a:t>: são um entre tantos âmbitos onde ocorrem os processos educacionais</a:t>
          </a:r>
          <a:endParaRPr lang="en-US">
            <a:solidFill>
              <a:schemeClr val="tx1"/>
            </a:solidFill>
          </a:endParaRPr>
        </a:p>
      </dgm:t>
    </dgm:pt>
    <dgm:pt modelId="{A0F0F973-8782-40A2-9D45-FBA082C70211}" type="parTrans" cxnId="{B61D20DB-0F57-4BE9-9A03-876398EAC751}">
      <dgm:prSet/>
      <dgm:spPr/>
      <dgm:t>
        <a:bodyPr/>
        <a:lstStyle/>
        <a:p>
          <a:endParaRPr lang="en-US"/>
        </a:p>
      </dgm:t>
    </dgm:pt>
    <dgm:pt modelId="{80D515EF-5EEB-4A88-9A02-20EA8A2FA65C}" type="sibTrans" cxnId="{B61D20DB-0F57-4BE9-9A03-876398EAC751}">
      <dgm:prSet/>
      <dgm:spPr/>
      <dgm:t>
        <a:bodyPr/>
        <a:lstStyle/>
        <a:p>
          <a:endParaRPr lang="en-US"/>
        </a:p>
      </dgm:t>
    </dgm:pt>
    <dgm:pt modelId="{D8C0DEE4-F28C-4947-8EA2-BDB73829E580}">
      <dgm:prSet/>
      <dgm:spPr/>
      <dgm:t>
        <a:bodyPr/>
        <a:lstStyle/>
        <a:p>
          <a:r>
            <a:rPr lang="pt-BR"/>
            <a:t>Além da escola a LDB nomeia outros âmbitos tais como </a:t>
          </a:r>
          <a:endParaRPr lang="en-US"/>
        </a:p>
      </dgm:t>
    </dgm:pt>
    <dgm:pt modelId="{97CB9043-105F-4AFA-AF64-3D1BBECF8F60}" type="parTrans" cxnId="{41BBCB58-8D94-4B9F-869A-AAFA43019738}">
      <dgm:prSet/>
      <dgm:spPr/>
      <dgm:t>
        <a:bodyPr/>
        <a:lstStyle/>
        <a:p>
          <a:endParaRPr lang="en-US"/>
        </a:p>
      </dgm:t>
    </dgm:pt>
    <dgm:pt modelId="{0ABF7972-1897-4EEA-B496-2F2C54CD286E}" type="sibTrans" cxnId="{41BBCB58-8D94-4B9F-869A-AAFA43019738}">
      <dgm:prSet/>
      <dgm:spPr/>
      <dgm:t>
        <a:bodyPr/>
        <a:lstStyle/>
        <a:p>
          <a:endParaRPr lang="en-US"/>
        </a:p>
      </dgm:t>
    </dgm:pt>
    <dgm:pt modelId="{CE8957B5-611B-4779-9E17-AD621B2F62D4}">
      <dgm:prSet/>
      <dgm:spPr/>
      <dgm:t>
        <a:bodyPr/>
        <a:lstStyle/>
        <a:p>
          <a:r>
            <a:rPr lang="pt-BR"/>
            <a:t>o </a:t>
          </a:r>
          <a:r>
            <a:rPr lang="pt-BR" b="1"/>
            <a:t>familiar</a:t>
          </a:r>
          <a:r>
            <a:rPr lang="pt-BR"/>
            <a:t>, </a:t>
          </a:r>
          <a:endParaRPr lang="en-US"/>
        </a:p>
      </dgm:t>
    </dgm:pt>
    <dgm:pt modelId="{1A669A0B-9602-4C52-A2FF-0775178AD77A}" type="parTrans" cxnId="{E5157A1A-B66D-43D2-8513-4ED49AD2EA40}">
      <dgm:prSet/>
      <dgm:spPr/>
      <dgm:t>
        <a:bodyPr/>
        <a:lstStyle/>
        <a:p>
          <a:endParaRPr lang="en-US"/>
        </a:p>
      </dgm:t>
    </dgm:pt>
    <dgm:pt modelId="{9DB786F4-AC5B-4E6D-BED7-83C86A53D6BE}" type="sibTrans" cxnId="{E5157A1A-B66D-43D2-8513-4ED49AD2EA40}">
      <dgm:prSet/>
      <dgm:spPr/>
      <dgm:t>
        <a:bodyPr/>
        <a:lstStyle/>
        <a:p>
          <a:endParaRPr lang="en-US"/>
        </a:p>
      </dgm:t>
    </dgm:pt>
    <dgm:pt modelId="{0643D2B8-2217-4318-BFE4-969A5635C940}">
      <dgm:prSet/>
      <dgm:spPr/>
      <dgm:t>
        <a:bodyPr/>
        <a:lstStyle/>
        <a:p>
          <a:r>
            <a:rPr lang="pt-BR"/>
            <a:t>a </a:t>
          </a:r>
          <a:r>
            <a:rPr lang="pt-BR" b="1"/>
            <a:t>convivência</a:t>
          </a:r>
          <a:r>
            <a:rPr lang="pt-BR"/>
            <a:t> humana, </a:t>
          </a:r>
          <a:endParaRPr lang="en-US"/>
        </a:p>
      </dgm:t>
    </dgm:pt>
    <dgm:pt modelId="{C650402B-33CD-4948-A4B9-9EB15EA82160}" type="parTrans" cxnId="{CD3A0717-C423-4AE5-AA34-F8B108CC07F1}">
      <dgm:prSet/>
      <dgm:spPr/>
      <dgm:t>
        <a:bodyPr/>
        <a:lstStyle/>
        <a:p>
          <a:endParaRPr lang="en-US"/>
        </a:p>
      </dgm:t>
    </dgm:pt>
    <dgm:pt modelId="{3C9D2A2D-19E4-4C87-BA84-39821228534C}" type="sibTrans" cxnId="{CD3A0717-C423-4AE5-AA34-F8B108CC07F1}">
      <dgm:prSet/>
      <dgm:spPr/>
      <dgm:t>
        <a:bodyPr/>
        <a:lstStyle/>
        <a:p>
          <a:endParaRPr lang="en-US"/>
        </a:p>
      </dgm:t>
    </dgm:pt>
    <dgm:pt modelId="{78EBBFFB-8E43-4CAB-AB0A-94BD8EE6ECDD}">
      <dgm:prSet/>
      <dgm:spPr/>
      <dgm:t>
        <a:bodyPr/>
        <a:lstStyle/>
        <a:p>
          <a:r>
            <a:rPr lang="pt-BR"/>
            <a:t>o </a:t>
          </a:r>
          <a:r>
            <a:rPr lang="pt-BR" b="1"/>
            <a:t>trabalho</a:t>
          </a:r>
          <a:r>
            <a:rPr lang="pt-BR"/>
            <a:t>, </a:t>
          </a:r>
          <a:endParaRPr lang="en-US"/>
        </a:p>
      </dgm:t>
    </dgm:pt>
    <dgm:pt modelId="{BB5BE3A0-39F5-4E58-AC89-5F9843DCB62A}" type="parTrans" cxnId="{3882D228-DF9E-496A-B103-7569966F0F43}">
      <dgm:prSet/>
      <dgm:spPr/>
      <dgm:t>
        <a:bodyPr/>
        <a:lstStyle/>
        <a:p>
          <a:endParaRPr lang="en-US"/>
        </a:p>
      </dgm:t>
    </dgm:pt>
    <dgm:pt modelId="{61FF413E-DDD1-4DF6-AEBA-863BD6885534}" type="sibTrans" cxnId="{3882D228-DF9E-496A-B103-7569966F0F43}">
      <dgm:prSet/>
      <dgm:spPr/>
      <dgm:t>
        <a:bodyPr/>
        <a:lstStyle/>
        <a:p>
          <a:endParaRPr lang="en-US"/>
        </a:p>
      </dgm:t>
    </dgm:pt>
    <dgm:pt modelId="{5AEF2449-7D2F-4EFD-9655-E6C809B2F7B8}">
      <dgm:prSet/>
      <dgm:spPr/>
      <dgm:t>
        <a:bodyPr/>
        <a:lstStyle/>
        <a:p>
          <a:r>
            <a:rPr lang="pt-BR"/>
            <a:t>os </a:t>
          </a:r>
          <a:r>
            <a:rPr lang="pt-BR" b="1"/>
            <a:t>movimentos</a:t>
          </a:r>
          <a:r>
            <a:rPr lang="pt-BR"/>
            <a:t> sociais, </a:t>
          </a:r>
          <a:endParaRPr lang="en-US"/>
        </a:p>
      </dgm:t>
    </dgm:pt>
    <dgm:pt modelId="{D73DCCB4-0B72-4F34-B39F-DA9374FCAAB7}" type="parTrans" cxnId="{F9B3D5F6-6DE7-4C55-9058-1CDE66CB1AEF}">
      <dgm:prSet/>
      <dgm:spPr/>
      <dgm:t>
        <a:bodyPr/>
        <a:lstStyle/>
        <a:p>
          <a:endParaRPr lang="en-US"/>
        </a:p>
      </dgm:t>
    </dgm:pt>
    <dgm:pt modelId="{B92F58ED-AD04-4745-B30C-EFAEADA4E70A}" type="sibTrans" cxnId="{F9B3D5F6-6DE7-4C55-9058-1CDE66CB1AEF}">
      <dgm:prSet/>
      <dgm:spPr/>
      <dgm:t>
        <a:bodyPr/>
        <a:lstStyle/>
        <a:p>
          <a:endParaRPr lang="en-US"/>
        </a:p>
      </dgm:t>
    </dgm:pt>
    <dgm:pt modelId="{67F6AE77-FE01-422E-9F78-8D9A65DF1AE9}">
      <dgm:prSet/>
      <dgm:spPr/>
      <dgm:t>
        <a:bodyPr/>
        <a:lstStyle/>
        <a:p>
          <a:r>
            <a:rPr lang="pt-BR"/>
            <a:t>as </a:t>
          </a:r>
          <a:r>
            <a:rPr lang="pt-BR" b="1"/>
            <a:t>organizações</a:t>
          </a:r>
          <a:r>
            <a:rPr lang="pt-BR"/>
            <a:t> da sociedade civil, e </a:t>
          </a:r>
          <a:endParaRPr lang="en-US"/>
        </a:p>
      </dgm:t>
    </dgm:pt>
    <dgm:pt modelId="{E916F661-731D-48B6-BEC2-51DBF22A2188}" type="parTrans" cxnId="{85DDF07D-A4CB-48AA-A338-5506B8267431}">
      <dgm:prSet/>
      <dgm:spPr/>
      <dgm:t>
        <a:bodyPr/>
        <a:lstStyle/>
        <a:p>
          <a:endParaRPr lang="en-US"/>
        </a:p>
      </dgm:t>
    </dgm:pt>
    <dgm:pt modelId="{9C5E1693-B586-48E9-B1C5-AE4952991B96}" type="sibTrans" cxnId="{85DDF07D-A4CB-48AA-A338-5506B8267431}">
      <dgm:prSet/>
      <dgm:spPr/>
      <dgm:t>
        <a:bodyPr/>
        <a:lstStyle/>
        <a:p>
          <a:endParaRPr lang="en-US"/>
        </a:p>
      </dgm:t>
    </dgm:pt>
    <dgm:pt modelId="{4A64786B-83A9-455E-9888-250D0A5D707B}">
      <dgm:prSet/>
      <dgm:spPr/>
      <dgm:t>
        <a:bodyPr/>
        <a:lstStyle/>
        <a:p>
          <a:r>
            <a:rPr lang="pt-BR"/>
            <a:t>as manifestações </a:t>
          </a:r>
          <a:r>
            <a:rPr lang="pt-BR" b="1"/>
            <a:t>culturais</a:t>
          </a:r>
          <a:r>
            <a:rPr lang="pt-BR"/>
            <a:t>. </a:t>
          </a:r>
          <a:endParaRPr lang="en-US"/>
        </a:p>
      </dgm:t>
    </dgm:pt>
    <dgm:pt modelId="{2FC75D55-E7D2-4536-B3BF-489BDDDAF550}" type="parTrans" cxnId="{6292FF8B-6073-4173-8346-B3B9291CE42D}">
      <dgm:prSet/>
      <dgm:spPr/>
      <dgm:t>
        <a:bodyPr/>
        <a:lstStyle/>
        <a:p>
          <a:endParaRPr lang="en-US"/>
        </a:p>
      </dgm:t>
    </dgm:pt>
    <dgm:pt modelId="{069AD104-C548-4B2D-99D8-926350469C63}" type="sibTrans" cxnId="{6292FF8B-6073-4173-8346-B3B9291CE42D}">
      <dgm:prSet/>
      <dgm:spPr/>
      <dgm:t>
        <a:bodyPr/>
        <a:lstStyle/>
        <a:p>
          <a:endParaRPr lang="en-US"/>
        </a:p>
      </dgm:t>
    </dgm:pt>
    <dgm:pt modelId="{B53756B5-4C65-46A1-A95A-09A232CD2CFC}">
      <dgm:prSet/>
      <dgm:spPr/>
      <dgm:t>
        <a:bodyPr/>
        <a:lstStyle/>
        <a:p>
          <a:r>
            <a:rPr lang="pt-BR" dirty="0">
              <a:solidFill>
                <a:srgbClr val="FF0000"/>
              </a:solidFill>
            </a:rPr>
            <a:t>E é lá que a Pedagogia Social atua prioritariamente: nos ambientes não-formais da educação.</a:t>
          </a:r>
          <a:endParaRPr lang="en-US" dirty="0">
            <a:solidFill>
              <a:srgbClr val="FF0000"/>
            </a:solidFill>
          </a:endParaRPr>
        </a:p>
      </dgm:t>
    </dgm:pt>
    <dgm:pt modelId="{A96EE31D-F972-4E6B-8779-35016EA1E6D8}" type="parTrans" cxnId="{34519164-4BE7-4650-9DE3-8F0C6044B974}">
      <dgm:prSet/>
      <dgm:spPr/>
      <dgm:t>
        <a:bodyPr/>
        <a:lstStyle/>
        <a:p>
          <a:endParaRPr lang="en-US"/>
        </a:p>
      </dgm:t>
    </dgm:pt>
    <dgm:pt modelId="{28B7AB10-3247-4782-97C1-F918922FCB5C}" type="sibTrans" cxnId="{34519164-4BE7-4650-9DE3-8F0C6044B974}">
      <dgm:prSet/>
      <dgm:spPr/>
      <dgm:t>
        <a:bodyPr/>
        <a:lstStyle/>
        <a:p>
          <a:endParaRPr lang="en-US"/>
        </a:p>
      </dgm:t>
    </dgm:pt>
    <dgm:pt modelId="{4757D7D8-DF74-40E1-A297-CA9299620C55}" type="pres">
      <dgm:prSet presAssocID="{BD7A6934-F248-4D03-9ED4-A1CE13ACB7F7}" presName="matrix" presStyleCnt="0">
        <dgm:presLayoutVars>
          <dgm:chMax val="1"/>
          <dgm:dir/>
          <dgm:resizeHandles val="exact"/>
        </dgm:presLayoutVars>
      </dgm:prSet>
      <dgm:spPr/>
    </dgm:pt>
    <dgm:pt modelId="{6F06EE9F-CE32-4BA3-8D54-BCB375C4D3BF}" type="pres">
      <dgm:prSet presAssocID="{BD7A6934-F248-4D03-9ED4-A1CE13ACB7F7}" presName="diamond" presStyleLbl="bgShp" presStyleIdx="0" presStyleCnt="1" custLinFactNeighborX="8136"/>
      <dgm:spPr/>
    </dgm:pt>
    <dgm:pt modelId="{86E26407-F341-4F79-81F8-A13427C2F8E9}" type="pres">
      <dgm:prSet presAssocID="{BD7A6934-F248-4D03-9ED4-A1CE13ACB7F7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44F980-BE51-4458-87F1-064254613328}" type="pres">
      <dgm:prSet presAssocID="{BD7A6934-F248-4D03-9ED4-A1CE13ACB7F7}" presName="quad2" presStyleLbl="node1" presStyleIdx="1" presStyleCnt="4" custLinFactX="-4695" custLinFactY="9261" custLinFactNeighborX="-100000" custLinFactNeighborY="100000">
        <dgm:presLayoutVars>
          <dgm:chMax val="0"/>
          <dgm:chPref val="0"/>
          <dgm:bulletEnabled val="1"/>
        </dgm:presLayoutVars>
      </dgm:prSet>
      <dgm:spPr/>
    </dgm:pt>
    <dgm:pt modelId="{8E31118D-4D52-41D5-93C0-9E28F458C98E}" type="pres">
      <dgm:prSet presAssocID="{BD7A6934-F248-4D03-9ED4-A1CE13ACB7F7}" presName="quad3" presStyleLbl="node1" presStyleIdx="2" presStyleCnt="4" custLinFactX="7574" custLinFactY="-10187" custLinFactNeighborX="100000" custLinFactNeighborY="-100000">
        <dgm:presLayoutVars>
          <dgm:chMax val="0"/>
          <dgm:chPref val="0"/>
          <dgm:bulletEnabled val="1"/>
        </dgm:presLayoutVars>
      </dgm:prSet>
      <dgm:spPr/>
    </dgm:pt>
    <dgm:pt modelId="{E7209D56-2664-4986-B365-CFAB43E26DBC}" type="pres">
      <dgm:prSet presAssocID="{BD7A6934-F248-4D03-9ED4-A1CE13ACB7F7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6C1601-FB5D-4DAC-89ED-A4806580086A}" type="presOf" srcId="{B53756B5-4C65-46A1-A95A-09A232CD2CFC}" destId="{E7209D56-2664-4986-B365-CFAB43E26DBC}" srcOrd="0" destOrd="0" presId="urn:microsoft.com/office/officeart/2005/8/layout/matrix3"/>
    <dgm:cxn modelId="{CD3A0717-C423-4AE5-AA34-F8B108CC07F1}" srcId="{D8C0DEE4-F28C-4947-8EA2-BDB73829E580}" destId="{0643D2B8-2217-4318-BFE4-969A5635C940}" srcOrd="1" destOrd="0" parTransId="{C650402B-33CD-4948-A4B9-9EB15EA82160}" sibTransId="{3C9D2A2D-19E4-4C87-BA84-39821228534C}"/>
    <dgm:cxn modelId="{E5157A1A-B66D-43D2-8513-4ED49AD2EA40}" srcId="{D8C0DEE4-F28C-4947-8EA2-BDB73829E580}" destId="{CE8957B5-611B-4779-9E17-AD621B2F62D4}" srcOrd="0" destOrd="0" parTransId="{1A669A0B-9602-4C52-A2FF-0775178AD77A}" sibTransId="{9DB786F4-AC5B-4E6D-BED7-83C86A53D6BE}"/>
    <dgm:cxn modelId="{3882D228-DF9E-496A-B103-7569966F0F43}" srcId="{D8C0DEE4-F28C-4947-8EA2-BDB73829E580}" destId="{78EBBFFB-8E43-4CAB-AB0A-94BD8EE6ECDD}" srcOrd="2" destOrd="0" parTransId="{BB5BE3A0-39F5-4E58-AC89-5F9843DCB62A}" sibTransId="{61FF413E-DDD1-4DF6-AEBA-863BD6885534}"/>
    <dgm:cxn modelId="{EFC0202F-A481-40B5-A295-AA2582E8CC40}" type="presOf" srcId="{3512E5EC-F4DA-4A74-AABC-368D350EDF93}" destId="{3E44F980-BE51-4458-87F1-064254613328}" srcOrd="0" destOrd="0" presId="urn:microsoft.com/office/officeart/2005/8/layout/matrix3"/>
    <dgm:cxn modelId="{783A5E3B-8E9E-4822-A128-FC04216015D4}" srcId="{BD7A6934-F248-4D03-9ED4-A1CE13ACB7F7}" destId="{CBFB6F9C-68E1-4904-A4DC-DF67C8FB9694}" srcOrd="0" destOrd="0" parTransId="{55BEC442-5C8D-4B71-BCB1-26838BDF2CB4}" sibTransId="{63A912E0-6D10-44F3-9CC5-5D522D57B384}"/>
    <dgm:cxn modelId="{0B201944-73C6-4B3A-999E-780FB028A30B}" type="presOf" srcId="{0643D2B8-2217-4318-BFE4-969A5635C940}" destId="{8E31118D-4D52-41D5-93C0-9E28F458C98E}" srcOrd="0" destOrd="2" presId="urn:microsoft.com/office/officeart/2005/8/layout/matrix3"/>
    <dgm:cxn modelId="{34519164-4BE7-4650-9DE3-8F0C6044B974}" srcId="{BD7A6934-F248-4D03-9ED4-A1CE13ACB7F7}" destId="{B53756B5-4C65-46A1-A95A-09A232CD2CFC}" srcOrd="3" destOrd="0" parTransId="{A96EE31D-F972-4E6B-8779-35016EA1E6D8}" sibTransId="{28B7AB10-3247-4782-97C1-F918922FCB5C}"/>
    <dgm:cxn modelId="{31F3E645-E46D-4C77-9DCE-22E15F239506}" type="presOf" srcId="{BD7A6934-F248-4D03-9ED4-A1CE13ACB7F7}" destId="{4757D7D8-DF74-40E1-A297-CA9299620C55}" srcOrd="0" destOrd="0" presId="urn:microsoft.com/office/officeart/2005/8/layout/matrix3"/>
    <dgm:cxn modelId="{41BBCB58-8D94-4B9F-869A-AAFA43019738}" srcId="{BD7A6934-F248-4D03-9ED4-A1CE13ACB7F7}" destId="{D8C0DEE4-F28C-4947-8EA2-BDB73829E580}" srcOrd="2" destOrd="0" parTransId="{97CB9043-105F-4AFA-AF64-3D1BBECF8F60}" sibTransId="{0ABF7972-1897-4EEA-B496-2F2C54CD286E}"/>
    <dgm:cxn modelId="{85DDF07D-A4CB-48AA-A338-5506B8267431}" srcId="{D8C0DEE4-F28C-4947-8EA2-BDB73829E580}" destId="{67F6AE77-FE01-422E-9F78-8D9A65DF1AE9}" srcOrd="4" destOrd="0" parTransId="{E916F661-731D-48B6-BEC2-51DBF22A2188}" sibTransId="{9C5E1693-B586-48E9-B1C5-AE4952991B96}"/>
    <dgm:cxn modelId="{35B2A286-A7A6-4651-942D-62C4E48A20FD}" type="presOf" srcId="{CE8957B5-611B-4779-9E17-AD621B2F62D4}" destId="{8E31118D-4D52-41D5-93C0-9E28F458C98E}" srcOrd="0" destOrd="1" presId="urn:microsoft.com/office/officeart/2005/8/layout/matrix3"/>
    <dgm:cxn modelId="{6292FF8B-6073-4173-8346-B3B9291CE42D}" srcId="{D8C0DEE4-F28C-4947-8EA2-BDB73829E580}" destId="{4A64786B-83A9-455E-9888-250D0A5D707B}" srcOrd="5" destOrd="0" parTransId="{2FC75D55-E7D2-4536-B3BF-489BDDDAF550}" sibTransId="{069AD104-C548-4B2D-99D8-926350469C63}"/>
    <dgm:cxn modelId="{02A88F8F-B668-4391-BC27-17F3284C2F44}" type="presOf" srcId="{67F6AE77-FE01-422E-9F78-8D9A65DF1AE9}" destId="{8E31118D-4D52-41D5-93C0-9E28F458C98E}" srcOrd="0" destOrd="5" presId="urn:microsoft.com/office/officeart/2005/8/layout/matrix3"/>
    <dgm:cxn modelId="{C02704BC-02CE-48B0-88D5-75433A7A6E37}" type="presOf" srcId="{78EBBFFB-8E43-4CAB-AB0A-94BD8EE6ECDD}" destId="{8E31118D-4D52-41D5-93C0-9E28F458C98E}" srcOrd="0" destOrd="3" presId="urn:microsoft.com/office/officeart/2005/8/layout/matrix3"/>
    <dgm:cxn modelId="{A4C760BD-FE20-42C9-8331-AE59E4B69B9B}" type="presOf" srcId="{5AEF2449-7D2F-4EFD-9655-E6C809B2F7B8}" destId="{8E31118D-4D52-41D5-93C0-9E28F458C98E}" srcOrd="0" destOrd="4" presId="urn:microsoft.com/office/officeart/2005/8/layout/matrix3"/>
    <dgm:cxn modelId="{B61D20DB-0F57-4BE9-9A03-876398EAC751}" srcId="{BD7A6934-F248-4D03-9ED4-A1CE13ACB7F7}" destId="{3512E5EC-F4DA-4A74-AABC-368D350EDF93}" srcOrd="1" destOrd="0" parTransId="{A0F0F973-8782-40A2-9D45-FBA082C70211}" sibTransId="{80D515EF-5EEB-4A88-9A02-20EA8A2FA65C}"/>
    <dgm:cxn modelId="{B6A1A9E0-A5CF-4658-AC57-463476B67EC5}" type="presOf" srcId="{4A64786B-83A9-455E-9888-250D0A5D707B}" destId="{8E31118D-4D52-41D5-93C0-9E28F458C98E}" srcOrd="0" destOrd="6" presId="urn:microsoft.com/office/officeart/2005/8/layout/matrix3"/>
    <dgm:cxn modelId="{CC546CE2-8BFF-42D1-8ECA-3FA78197BFEC}" type="presOf" srcId="{CBFB6F9C-68E1-4904-A4DC-DF67C8FB9694}" destId="{86E26407-F341-4F79-81F8-A13427C2F8E9}" srcOrd="0" destOrd="0" presId="urn:microsoft.com/office/officeart/2005/8/layout/matrix3"/>
    <dgm:cxn modelId="{14AA9AF2-7E7F-4611-B2CA-96097632C8DC}" type="presOf" srcId="{D8C0DEE4-F28C-4947-8EA2-BDB73829E580}" destId="{8E31118D-4D52-41D5-93C0-9E28F458C98E}" srcOrd="0" destOrd="0" presId="urn:microsoft.com/office/officeart/2005/8/layout/matrix3"/>
    <dgm:cxn modelId="{F9B3D5F6-6DE7-4C55-9058-1CDE66CB1AEF}" srcId="{D8C0DEE4-F28C-4947-8EA2-BDB73829E580}" destId="{5AEF2449-7D2F-4EFD-9655-E6C809B2F7B8}" srcOrd="3" destOrd="0" parTransId="{D73DCCB4-0B72-4F34-B39F-DA9374FCAAB7}" sibTransId="{B92F58ED-AD04-4745-B30C-EFAEADA4E70A}"/>
    <dgm:cxn modelId="{C8083DA3-E011-454E-BDE8-BC7B9151AB0A}" type="presParOf" srcId="{4757D7D8-DF74-40E1-A297-CA9299620C55}" destId="{6F06EE9F-CE32-4BA3-8D54-BCB375C4D3BF}" srcOrd="0" destOrd="0" presId="urn:microsoft.com/office/officeart/2005/8/layout/matrix3"/>
    <dgm:cxn modelId="{9DC1EEEF-9CA5-453C-85B1-F5C2CD64B8E8}" type="presParOf" srcId="{4757D7D8-DF74-40E1-A297-CA9299620C55}" destId="{86E26407-F341-4F79-81F8-A13427C2F8E9}" srcOrd="1" destOrd="0" presId="urn:microsoft.com/office/officeart/2005/8/layout/matrix3"/>
    <dgm:cxn modelId="{60D58218-CAB7-4A61-8502-F7C5FDDAFD4C}" type="presParOf" srcId="{4757D7D8-DF74-40E1-A297-CA9299620C55}" destId="{3E44F980-BE51-4458-87F1-064254613328}" srcOrd="2" destOrd="0" presId="urn:microsoft.com/office/officeart/2005/8/layout/matrix3"/>
    <dgm:cxn modelId="{28714FF7-3155-43CE-92DF-6CA846051D58}" type="presParOf" srcId="{4757D7D8-DF74-40E1-A297-CA9299620C55}" destId="{8E31118D-4D52-41D5-93C0-9E28F458C98E}" srcOrd="3" destOrd="0" presId="urn:microsoft.com/office/officeart/2005/8/layout/matrix3"/>
    <dgm:cxn modelId="{3C2210B7-1AE1-4163-857B-5F499E609BB9}" type="presParOf" srcId="{4757D7D8-DF74-40E1-A297-CA9299620C55}" destId="{E7209D56-2664-4986-B365-CFAB43E26DB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BB4CF4-7FBF-4A28-8913-DD8523775B6C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FFBABF3-C6FC-4A32-932B-5D1939F4BDAB}">
      <dgm:prSet phldrT="[Texto]" custT="1"/>
      <dgm:spPr/>
      <dgm:t>
        <a:bodyPr/>
        <a:lstStyle/>
        <a:p>
          <a:r>
            <a:rPr lang="pt-BR" sz="2800" dirty="0">
              <a:latin typeface="Arial Black" pitchFamily="34" charset="0"/>
            </a:rPr>
            <a:t>Práticas </a:t>
          </a:r>
          <a:endParaRPr lang="pt-BR" sz="1800" dirty="0">
            <a:latin typeface="Arial Black" pitchFamily="34" charset="0"/>
          </a:endParaRPr>
        </a:p>
        <a:p>
          <a:r>
            <a:rPr lang="pt-BR" sz="1800" dirty="0"/>
            <a:t>educativas e sociais</a:t>
          </a:r>
        </a:p>
      </dgm:t>
    </dgm:pt>
    <dgm:pt modelId="{673D4DDC-9F50-4F63-B78D-BB7998C7DCF7}" type="parTrans" cxnId="{DDCDCA38-3450-40BD-BF5C-64CC1434ACB0}">
      <dgm:prSet/>
      <dgm:spPr/>
      <dgm:t>
        <a:bodyPr/>
        <a:lstStyle/>
        <a:p>
          <a:endParaRPr lang="pt-BR"/>
        </a:p>
      </dgm:t>
    </dgm:pt>
    <dgm:pt modelId="{98BC057B-3AFC-418E-9B5A-298592D8C79E}" type="sibTrans" cxnId="{DDCDCA38-3450-40BD-BF5C-64CC1434ACB0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pt-BR"/>
        </a:p>
      </dgm:t>
    </dgm:pt>
    <dgm:pt modelId="{1C9A91C3-340B-46D1-8E6C-2CC038F5560E}">
      <dgm:prSet phldrT="[Texto]" custT="1"/>
      <dgm:spPr/>
      <dgm:t>
        <a:bodyPr/>
        <a:lstStyle/>
        <a:p>
          <a:r>
            <a:rPr lang="pt-BR" sz="1400" dirty="0">
              <a:latin typeface="Arial Black" pitchFamily="34" charset="0"/>
            </a:rPr>
            <a:t>Formação</a:t>
          </a:r>
          <a:r>
            <a:rPr lang="pt-BR" sz="1400" dirty="0"/>
            <a:t> Profissional e</a:t>
          </a:r>
        </a:p>
        <a:p>
          <a:r>
            <a:rPr lang="pt-BR" sz="1400" dirty="0"/>
            <a:t>Criação da profissão</a:t>
          </a:r>
        </a:p>
      </dgm:t>
    </dgm:pt>
    <dgm:pt modelId="{E1A8C1EB-655F-456B-A9D0-B2A6EAB95433}" type="parTrans" cxnId="{039496D9-4DA2-40B0-8C70-12B49108E8FD}">
      <dgm:prSet/>
      <dgm:spPr/>
      <dgm:t>
        <a:bodyPr/>
        <a:lstStyle/>
        <a:p>
          <a:endParaRPr lang="pt-BR"/>
        </a:p>
      </dgm:t>
    </dgm:pt>
    <dgm:pt modelId="{EE6A5223-62E3-4145-8E47-D2EC2EBE3DFA}" type="sibTrans" cxnId="{039496D9-4DA2-40B0-8C70-12B49108E8FD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pt-BR"/>
        </a:p>
      </dgm:t>
    </dgm:pt>
    <dgm:pt modelId="{6FDE1E0C-4F07-40F2-A1AC-E6C536A6C499}">
      <dgm:prSet phldrT="[Texto]"/>
      <dgm:spPr/>
      <dgm:t>
        <a:bodyPr/>
        <a:lstStyle/>
        <a:p>
          <a:r>
            <a:rPr lang="pt-BR" dirty="0">
              <a:latin typeface="Arial Black" pitchFamily="34" charset="0"/>
            </a:rPr>
            <a:t>Titulação</a:t>
          </a:r>
          <a:r>
            <a:rPr lang="pt-BR" dirty="0"/>
            <a:t> Técnica e Universitária</a:t>
          </a:r>
        </a:p>
        <a:p>
          <a:r>
            <a:rPr lang="pt-BR" dirty="0"/>
            <a:t>Sistematização da Ciência Pedagogia Social</a:t>
          </a:r>
        </a:p>
      </dgm:t>
    </dgm:pt>
    <dgm:pt modelId="{88B6C8CB-7FB6-47A1-8DE3-430F9F1BD330}" type="parTrans" cxnId="{A663FA05-C98D-42F9-A6BA-4E868AA0F15A}">
      <dgm:prSet/>
      <dgm:spPr/>
      <dgm:t>
        <a:bodyPr/>
        <a:lstStyle/>
        <a:p>
          <a:endParaRPr lang="pt-BR"/>
        </a:p>
      </dgm:t>
    </dgm:pt>
    <dgm:pt modelId="{AF5F440C-7FD4-49B0-8C81-FBA1590BCD80}" type="sibTrans" cxnId="{A663FA05-C98D-42F9-A6BA-4E868AA0F15A}">
      <dgm:prSet/>
      <dgm:spPr/>
      <dgm:t>
        <a:bodyPr/>
        <a:lstStyle/>
        <a:p>
          <a:endParaRPr lang="pt-BR"/>
        </a:p>
      </dgm:t>
    </dgm:pt>
    <dgm:pt modelId="{DDDD7E58-1FF2-4C5F-887D-CC208CEB4854}">
      <dgm:prSet/>
      <dgm:spPr/>
      <dgm:t>
        <a:bodyPr/>
        <a:lstStyle/>
        <a:p>
          <a:endParaRPr lang="pt-BR"/>
        </a:p>
      </dgm:t>
    </dgm:pt>
    <dgm:pt modelId="{D6FC88F5-30C2-473D-8389-FA62ADF54ACC}" type="parTrans" cxnId="{D921CFCF-440B-4E86-8CD5-D668B7F1FF8A}">
      <dgm:prSet/>
      <dgm:spPr/>
      <dgm:t>
        <a:bodyPr/>
        <a:lstStyle/>
        <a:p>
          <a:endParaRPr lang="pt-BR"/>
        </a:p>
      </dgm:t>
    </dgm:pt>
    <dgm:pt modelId="{3A1088E4-E820-4BDD-9C41-CE5D2002D0E6}" type="sibTrans" cxnId="{D921CFCF-440B-4E86-8CD5-D668B7F1FF8A}">
      <dgm:prSet/>
      <dgm:spPr/>
      <dgm:t>
        <a:bodyPr/>
        <a:lstStyle/>
        <a:p>
          <a:endParaRPr lang="pt-BR"/>
        </a:p>
      </dgm:t>
    </dgm:pt>
    <dgm:pt modelId="{4B5D5E25-93AC-425E-9063-77AB0AD72870}">
      <dgm:prSet/>
      <dgm:spPr/>
      <dgm:t>
        <a:bodyPr/>
        <a:lstStyle/>
        <a:p>
          <a:endParaRPr lang="pt-BR"/>
        </a:p>
      </dgm:t>
    </dgm:pt>
    <dgm:pt modelId="{24143059-348C-4136-A452-AC56CF7B4E5A}" type="parTrans" cxnId="{EBAE6FA9-18DE-499D-8258-B5CE63AC660B}">
      <dgm:prSet/>
      <dgm:spPr/>
      <dgm:t>
        <a:bodyPr/>
        <a:lstStyle/>
        <a:p>
          <a:endParaRPr lang="pt-BR"/>
        </a:p>
      </dgm:t>
    </dgm:pt>
    <dgm:pt modelId="{9E03FB08-2F26-4592-87B0-C46D9ED9379D}" type="sibTrans" cxnId="{EBAE6FA9-18DE-499D-8258-B5CE63AC660B}">
      <dgm:prSet/>
      <dgm:spPr/>
      <dgm:t>
        <a:bodyPr/>
        <a:lstStyle/>
        <a:p>
          <a:endParaRPr lang="pt-BR"/>
        </a:p>
      </dgm:t>
    </dgm:pt>
    <dgm:pt modelId="{4BB925A8-4F11-4F04-8D03-517DAF55BD18}" type="pres">
      <dgm:prSet presAssocID="{66BB4CF4-7FBF-4A28-8913-DD8523775B6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8FABFE0-484E-4ED6-B343-F3384C5021F9}" type="pres">
      <dgm:prSet presAssocID="{7FFBABF3-C6FC-4A32-932B-5D1939F4BDAB}" presName="gear1" presStyleLbl="node1" presStyleIdx="0" presStyleCnt="3">
        <dgm:presLayoutVars>
          <dgm:chMax val="1"/>
          <dgm:bulletEnabled val="1"/>
        </dgm:presLayoutVars>
      </dgm:prSet>
      <dgm:spPr/>
    </dgm:pt>
    <dgm:pt modelId="{010E0D0B-B602-4D93-8E67-D7D6014D154D}" type="pres">
      <dgm:prSet presAssocID="{7FFBABF3-C6FC-4A32-932B-5D1939F4BDAB}" presName="gear1srcNode" presStyleLbl="node1" presStyleIdx="0" presStyleCnt="3"/>
      <dgm:spPr/>
    </dgm:pt>
    <dgm:pt modelId="{22B8C195-AC0F-449C-BB4B-6316D2242538}" type="pres">
      <dgm:prSet presAssocID="{7FFBABF3-C6FC-4A32-932B-5D1939F4BDAB}" presName="gear1dstNode" presStyleLbl="node1" presStyleIdx="0" presStyleCnt="3"/>
      <dgm:spPr/>
    </dgm:pt>
    <dgm:pt modelId="{672C475D-7131-424B-AFD2-A779958CC95B}" type="pres">
      <dgm:prSet presAssocID="{1C9A91C3-340B-46D1-8E6C-2CC038F5560E}" presName="gear2" presStyleLbl="node1" presStyleIdx="1" presStyleCnt="3">
        <dgm:presLayoutVars>
          <dgm:chMax val="1"/>
          <dgm:bulletEnabled val="1"/>
        </dgm:presLayoutVars>
      </dgm:prSet>
      <dgm:spPr/>
    </dgm:pt>
    <dgm:pt modelId="{1C208030-E447-4676-BF74-91FF027D37A5}" type="pres">
      <dgm:prSet presAssocID="{1C9A91C3-340B-46D1-8E6C-2CC038F5560E}" presName="gear2srcNode" presStyleLbl="node1" presStyleIdx="1" presStyleCnt="3"/>
      <dgm:spPr/>
    </dgm:pt>
    <dgm:pt modelId="{CDFC99A0-FADC-4205-ACF9-A342DBABCBE9}" type="pres">
      <dgm:prSet presAssocID="{1C9A91C3-340B-46D1-8E6C-2CC038F5560E}" presName="gear2dstNode" presStyleLbl="node1" presStyleIdx="1" presStyleCnt="3"/>
      <dgm:spPr/>
    </dgm:pt>
    <dgm:pt modelId="{ED5FE81C-F59E-4175-8E2F-2CEA76AE13FB}" type="pres">
      <dgm:prSet presAssocID="{6FDE1E0C-4F07-40F2-A1AC-E6C536A6C499}" presName="gear3" presStyleLbl="node1" presStyleIdx="2" presStyleCnt="3"/>
      <dgm:spPr/>
    </dgm:pt>
    <dgm:pt modelId="{D9FB11B5-2B52-4897-9C9F-6DA74A8FD23F}" type="pres">
      <dgm:prSet presAssocID="{6FDE1E0C-4F07-40F2-A1AC-E6C536A6C499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A85CF76F-C3DA-48DB-A376-D4E605B09318}" type="pres">
      <dgm:prSet presAssocID="{6FDE1E0C-4F07-40F2-A1AC-E6C536A6C499}" presName="gear3srcNode" presStyleLbl="node1" presStyleIdx="2" presStyleCnt="3"/>
      <dgm:spPr/>
    </dgm:pt>
    <dgm:pt modelId="{8C91A862-7946-4601-86B7-2B8FBB1F2A0A}" type="pres">
      <dgm:prSet presAssocID="{6FDE1E0C-4F07-40F2-A1AC-E6C536A6C499}" presName="gear3dstNode" presStyleLbl="node1" presStyleIdx="2" presStyleCnt="3"/>
      <dgm:spPr/>
    </dgm:pt>
    <dgm:pt modelId="{25232AF2-7F12-4FF1-AC67-9C3A705392C2}" type="pres">
      <dgm:prSet presAssocID="{98BC057B-3AFC-418E-9B5A-298592D8C79E}" presName="connector1" presStyleLbl="sibTrans2D1" presStyleIdx="0" presStyleCnt="3"/>
      <dgm:spPr/>
    </dgm:pt>
    <dgm:pt modelId="{7D3F2F33-7504-4D49-9147-946876B9F2CB}" type="pres">
      <dgm:prSet presAssocID="{EE6A5223-62E3-4145-8E47-D2EC2EBE3DFA}" presName="connector2" presStyleLbl="sibTrans2D1" presStyleIdx="1" presStyleCnt="3" custScaleX="96809" custLinFactNeighborX="-28511" custLinFactNeighborY="3943"/>
      <dgm:spPr/>
    </dgm:pt>
    <dgm:pt modelId="{5A9E3489-F63A-46C5-B5B3-855CFAFE3247}" type="pres">
      <dgm:prSet presAssocID="{AF5F440C-7FD4-49B0-8C81-FBA1590BCD80}" presName="connector3" presStyleLbl="sibTrans2D1" presStyleIdx="2" presStyleCnt="3"/>
      <dgm:spPr/>
    </dgm:pt>
  </dgm:ptLst>
  <dgm:cxnLst>
    <dgm:cxn modelId="{A5C7F300-04CA-5241-BD4C-6C533F6BC7F9}" type="presOf" srcId="{6FDE1E0C-4F07-40F2-A1AC-E6C536A6C499}" destId="{ED5FE81C-F59E-4175-8E2F-2CEA76AE13FB}" srcOrd="0" destOrd="0" presId="urn:microsoft.com/office/officeart/2005/8/layout/gear1"/>
    <dgm:cxn modelId="{BA6F7805-D055-AD44-A305-2B7D9B5555F8}" type="presOf" srcId="{6FDE1E0C-4F07-40F2-A1AC-E6C536A6C499}" destId="{D9FB11B5-2B52-4897-9C9F-6DA74A8FD23F}" srcOrd="1" destOrd="0" presId="urn:microsoft.com/office/officeart/2005/8/layout/gear1"/>
    <dgm:cxn modelId="{A663FA05-C98D-42F9-A6BA-4E868AA0F15A}" srcId="{66BB4CF4-7FBF-4A28-8913-DD8523775B6C}" destId="{6FDE1E0C-4F07-40F2-A1AC-E6C536A6C499}" srcOrd="2" destOrd="0" parTransId="{88B6C8CB-7FB6-47A1-8DE3-430F9F1BD330}" sibTransId="{AF5F440C-7FD4-49B0-8C81-FBA1590BCD80}"/>
    <dgm:cxn modelId="{FF807B2A-0ECC-1B4E-BFEF-76647FF2F714}" type="presOf" srcId="{1C9A91C3-340B-46D1-8E6C-2CC038F5560E}" destId="{672C475D-7131-424B-AFD2-A779958CC95B}" srcOrd="0" destOrd="0" presId="urn:microsoft.com/office/officeart/2005/8/layout/gear1"/>
    <dgm:cxn modelId="{D97F3430-4568-AE49-A6DE-3C8BA11941DD}" type="presOf" srcId="{1C9A91C3-340B-46D1-8E6C-2CC038F5560E}" destId="{CDFC99A0-FADC-4205-ACF9-A342DBABCBE9}" srcOrd="2" destOrd="0" presId="urn:microsoft.com/office/officeart/2005/8/layout/gear1"/>
    <dgm:cxn modelId="{903FEC35-E67E-D249-B15E-BA2BA838B7E5}" type="presOf" srcId="{6FDE1E0C-4F07-40F2-A1AC-E6C536A6C499}" destId="{8C91A862-7946-4601-86B7-2B8FBB1F2A0A}" srcOrd="3" destOrd="0" presId="urn:microsoft.com/office/officeart/2005/8/layout/gear1"/>
    <dgm:cxn modelId="{DDCDCA38-3450-40BD-BF5C-64CC1434ACB0}" srcId="{66BB4CF4-7FBF-4A28-8913-DD8523775B6C}" destId="{7FFBABF3-C6FC-4A32-932B-5D1939F4BDAB}" srcOrd="0" destOrd="0" parTransId="{673D4DDC-9F50-4F63-B78D-BB7998C7DCF7}" sibTransId="{98BC057B-3AFC-418E-9B5A-298592D8C79E}"/>
    <dgm:cxn modelId="{287DF139-4734-DC46-A692-102FC00C78FE}" type="presOf" srcId="{7FFBABF3-C6FC-4A32-932B-5D1939F4BDAB}" destId="{08FABFE0-484E-4ED6-B343-F3384C5021F9}" srcOrd="0" destOrd="0" presId="urn:microsoft.com/office/officeart/2005/8/layout/gear1"/>
    <dgm:cxn modelId="{4468887F-8783-4F4F-AA99-3640117CEA4D}" type="presOf" srcId="{1C9A91C3-340B-46D1-8E6C-2CC038F5560E}" destId="{1C208030-E447-4676-BF74-91FF027D37A5}" srcOrd="1" destOrd="0" presId="urn:microsoft.com/office/officeart/2005/8/layout/gear1"/>
    <dgm:cxn modelId="{B98EBB96-CC62-AC49-886D-84A80161E1AD}" type="presOf" srcId="{AF5F440C-7FD4-49B0-8C81-FBA1590BCD80}" destId="{5A9E3489-F63A-46C5-B5B3-855CFAFE3247}" srcOrd="0" destOrd="0" presId="urn:microsoft.com/office/officeart/2005/8/layout/gear1"/>
    <dgm:cxn modelId="{D3D6E1A8-8D79-BF43-8C47-5E0175D12AD0}" type="presOf" srcId="{98BC057B-3AFC-418E-9B5A-298592D8C79E}" destId="{25232AF2-7F12-4FF1-AC67-9C3A705392C2}" srcOrd="0" destOrd="0" presId="urn:microsoft.com/office/officeart/2005/8/layout/gear1"/>
    <dgm:cxn modelId="{EBAE6FA9-18DE-499D-8258-B5CE63AC660B}" srcId="{66BB4CF4-7FBF-4A28-8913-DD8523775B6C}" destId="{4B5D5E25-93AC-425E-9063-77AB0AD72870}" srcOrd="4" destOrd="0" parTransId="{24143059-348C-4136-A452-AC56CF7B4E5A}" sibTransId="{9E03FB08-2F26-4592-87B0-C46D9ED9379D}"/>
    <dgm:cxn modelId="{FD24BBAB-995B-AF47-BF9E-BB896E9C026E}" type="presOf" srcId="{66BB4CF4-7FBF-4A28-8913-DD8523775B6C}" destId="{4BB925A8-4F11-4F04-8D03-517DAF55BD18}" srcOrd="0" destOrd="0" presId="urn:microsoft.com/office/officeart/2005/8/layout/gear1"/>
    <dgm:cxn modelId="{0F4FABAC-9263-5E45-A577-2B3C7D8CBAED}" type="presOf" srcId="{EE6A5223-62E3-4145-8E47-D2EC2EBE3DFA}" destId="{7D3F2F33-7504-4D49-9147-946876B9F2CB}" srcOrd="0" destOrd="0" presId="urn:microsoft.com/office/officeart/2005/8/layout/gear1"/>
    <dgm:cxn modelId="{8732C6B3-E9E1-8444-BB78-3912EABFDC19}" type="presOf" srcId="{6FDE1E0C-4F07-40F2-A1AC-E6C536A6C499}" destId="{A85CF76F-C3DA-48DB-A376-D4E605B09318}" srcOrd="2" destOrd="0" presId="urn:microsoft.com/office/officeart/2005/8/layout/gear1"/>
    <dgm:cxn modelId="{FB5F82B6-4407-C746-B948-A278594402D9}" type="presOf" srcId="{7FFBABF3-C6FC-4A32-932B-5D1939F4BDAB}" destId="{22B8C195-AC0F-449C-BB4B-6316D2242538}" srcOrd="2" destOrd="0" presId="urn:microsoft.com/office/officeart/2005/8/layout/gear1"/>
    <dgm:cxn modelId="{D921CFCF-440B-4E86-8CD5-D668B7F1FF8A}" srcId="{66BB4CF4-7FBF-4A28-8913-DD8523775B6C}" destId="{DDDD7E58-1FF2-4C5F-887D-CC208CEB4854}" srcOrd="3" destOrd="0" parTransId="{D6FC88F5-30C2-473D-8389-FA62ADF54ACC}" sibTransId="{3A1088E4-E820-4BDD-9C41-CE5D2002D0E6}"/>
    <dgm:cxn modelId="{039496D9-4DA2-40B0-8C70-12B49108E8FD}" srcId="{66BB4CF4-7FBF-4A28-8913-DD8523775B6C}" destId="{1C9A91C3-340B-46D1-8E6C-2CC038F5560E}" srcOrd="1" destOrd="0" parTransId="{E1A8C1EB-655F-456B-A9D0-B2A6EAB95433}" sibTransId="{EE6A5223-62E3-4145-8E47-D2EC2EBE3DFA}"/>
    <dgm:cxn modelId="{14536DE1-0807-A44C-ACEB-93A3BBD09939}" type="presOf" srcId="{7FFBABF3-C6FC-4A32-932B-5D1939F4BDAB}" destId="{010E0D0B-B602-4D93-8E67-D7D6014D154D}" srcOrd="1" destOrd="0" presId="urn:microsoft.com/office/officeart/2005/8/layout/gear1"/>
    <dgm:cxn modelId="{B2D13476-5B47-D141-A701-8CAC0F4A8FC2}" type="presParOf" srcId="{4BB925A8-4F11-4F04-8D03-517DAF55BD18}" destId="{08FABFE0-484E-4ED6-B343-F3384C5021F9}" srcOrd="0" destOrd="0" presId="urn:microsoft.com/office/officeart/2005/8/layout/gear1"/>
    <dgm:cxn modelId="{69A34145-A6D5-F84C-9BAA-6B34454CA6E4}" type="presParOf" srcId="{4BB925A8-4F11-4F04-8D03-517DAF55BD18}" destId="{010E0D0B-B602-4D93-8E67-D7D6014D154D}" srcOrd="1" destOrd="0" presId="urn:microsoft.com/office/officeart/2005/8/layout/gear1"/>
    <dgm:cxn modelId="{4171261D-1219-954F-AC19-7A75824C2955}" type="presParOf" srcId="{4BB925A8-4F11-4F04-8D03-517DAF55BD18}" destId="{22B8C195-AC0F-449C-BB4B-6316D2242538}" srcOrd="2" destOrd="0" presId="urn:microsoft.com/office/officeart/2005/8/layout/gear1"/>
    <dgm:cxn modelId="{898C8B69-9367-F94D-B502-DCD71DC13F4A}" type="presParOf" srcId="{4BB925A8-4F11-4F04-8D03-517DAF55BD18}" destId="{672C475D-7131-424B-AFD2-A779958CC95B}" srcOrd="3" destOrd="0" presId="urn:microsoft.com/office/officeart/2005/8/layout/gear1"/>
    <dgm:cxn modelId="{325F16F0-8460-DF48-AAE1-BAEA810199FB}" type="presParOf" srcId="{4BB925A8-4F11-4F04-8D03-517DAF55BD18}" destId="{1C208030-E447-4676-BF74-91FF027D37A5}" srcOrd="4" destOrd="0" presId="urn:microsoft.com/office/officeart/2005/8/layout/gear1"/>
    <dgm:cxn modelId="{806EC74C-430A-074C-A4EE-7FE4DBC9DA9D}" type="presParOf" srcId="{4BB925A8-4F11-4F04-8D03-517DAF55BD18}" destId="{CDFC99A0-FADC-4205-ACF9-A342DBABCBE9}" srcOrd="5" destOrd="0" presId="urn:microsoft.com/office/officeart/2005/8/layout/gear1"/>
    <dgm:cxn modelId="{39A156FF-436A-D44A-B8D1-44293F541BC5}" type="presParOf" srcId="{4BB925A8-4F11-4F04-8D03-517DAF55BD18}" destId="{ED5FE81C-F59E-4175-8E2F-2CEA76AE13FB}" srcOrd="6" destOrd="0" presId="urn:microsoft.com/office/officeart/2005/8/layout/gear1"/>
    <dgm:cxn modelId="{54671AFB-1946-9543-972C-0E9B6FE23544}" type="presParOf" srcId="{4BB925A8-4F11-4F04-8D03-517DAF55BD18}" destId="{D9FB11B5-2B52-4897-9C9F-6DA74A8FD23F}" srcOrd="7" destOrd="0" presId="urn:microsoft.com/office/officeart/2005/8/layout/gear1"/>
    <dgm:cxn modelId="{DFC6F3F4-4308-5E42-B869-148248EB2028}" type="presParOf" srcId="{4BB925A8-4F11-4F04-8D03-517DAF55BD18}" destId="{A85CF76F-C3DA-48DB-A376-D4E605B09318}" srcOrd="8" destOrd="0" presId="urn:microsoft.com/office/officeart/2005/8/layout/gear1"/>
    <dgm:cxn modelId="{B762E989-E750-0D43-AEFF-A4D7F28EFC35}" type="presParOf" srcId="{4BB925A8-4F11-4F04-8D03-517DAF55BD18}" destId="{8C91A862-7946-4601-86B7-2B8FBB1F2A0A}" srcOrd="9" destOrd="0" presId="urn:microsoft.com/office/officeart/2005/8/layout/gear1"/>
    <dgm:cxn modelId="{1B86F190-C543-F043-8D78-9DC5E8FB14F4}" type="presParOf" srcId="{4BB925A8-4F11-4F04-8D03-517DAF55BD18}" destId="{25232AF2-7F12-4FF1-AC67-9C3A705392C2}" srcOrd="10" destOrd="0" presId="urn:microsoft.com/office/officeart/2005/8/layout/gear1"/>
    <dgm:cxn modelId="{91675C54-44E4-5147-8BF3-20FCF67DA903}" type="presParOf" srcId="{4BB925A8-4F11-4F04-8D03-517DAF55BD18}" destId="{7D3F2F33-7504-4D49-9147-946876B9F2CB}" srcOrd="11" destOrd="0" presId="urn:microsoft.com/office/officeart/2005/8/layout/gear1"/>
    <dgm:cxn modelId="{E2542ACB-9223-9E4B-9588-095A147A36AC}" type="presParOf" srcId="{4BB925A8-4F11-4F04-8D03-517DAF55BD18}" destId="{5A9E3489-F63A-46C5-B5B3-855CFAFE3247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06B76-4D5D-4343-BD69-A76B6259CF8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878858EC-48D2-491A-B1F1-A84A995521CA}">
      <dgm:prSet phldrT="[Texto]" custT="1"/>
      <dgm:spPr>
        <a:solidFill>
          <a:schemeClr val="tx2">
            <a:alpha val="81000"/>
          </a:schemeClr>
        </a:solidFill>
      </dgm:spPr>
      <dgm:t>
        <a:bodyPr/>
        <a:lstStyle/>
        <a:p>
          <a:r>
            <a:rPr lang="pt-BR" sz="1800" dirty="0">
              <a:solidFill>
                <a:schemeClr val="bg1"/>
              </a:solidFill>
              <a:latin typeface="Arial Black" pitchFamily="34" charset="0"/>
            </a:rPr>
            <a:t>Em situações de </a:t>
          </a:r>
          <a:r>
            <a:rPr lang="pt-BR" sz="2800" dirty="0">
              <a:solidFill>
                <a:srgbClr val="FFC000"/>
              </a:solidFill>
              <a:latin typeface="Arial Black" pitchFamily="34" charset="0"/>
            </a:rPr>
            <a:t>conflito</a:t>
          </a:r>
          <a:r>
            <a:rPr lang="pt-BR" sz="2800" dirty="0">
              <a:solidFill>
                <a:schemeClr val="bg1"/>
              </a:solidFill>
              <a:latin typeface="Arial Black" pitchFamily="34" charset="0"/>
            </a:rPr>
            <a:t> </a:t>
          </a:r>
          <a:r>
            <a:rPr lang="pt-BR" sz="1800" dirty="0">
              <a:solidFill>
                <a:schemeClr val="bg1"/>
              </a:solidFill>
              <a:latin typeface="Arial Black" pitchFamily="34" charset="0"/>
            </a:rPr>
            <a:t>social</a:t>
          </a:r>
        </a:p>
        <a:p>
          <a:r>
            <a:rPr lang="pt-BR" sz="1800" dirty="0">
              <a:solidFill>
                <a:schemeClr val="bg1"/>
              </a:solidFill>
              <a:latin typeface="Arial Black" pitchFamily="34" charset="0"/>
            </a:rPr>
            <a:t>Prevenção e Ajuda</a:t>
          </a:r>
        </a:p>
      </dgm:t>
    </dgm:pt>
    <dgm:pt modelId="{B3E2B3C5-F613-46B8-92AA-E545AC53B1E0}" type="parTrans" cxnId="{C120FECC-D8D8-440E-86A8-CFEF0BAD4050}">
      <dgm:prSet/>
      <dgm:spPr/>
      <dgm:t>
        <a:bodyPr/>
        <a:lstStyle/>
        <a:p>
          <a:endParaRPr lang="pt-BR"/>
        </a:p>
      </dgm:t>
    </dgm:pt>
    <dgm:pt modelId="{B9898AAE-9005-4A93-892D-C5B9D0BB099F}" type="sibTrans" cxnId="{C120FECC-D8D8-440E-86A8-CFEF0BAD4050}">
      <dgm:prSet/>
      <dgm:spPr/>
      <dgm:t>
        <a:bodyPr/>
        <a:lstStyle/>
        <a:p>
          <a:endParaRPr lang="pt-BR"/>
        </a:p>
      </dgm:t>
    </dgm:pt>
    <dgm:pt modelId="{B7EF2A89-1EDA-425F-BB70-FA1583366376}">
      <dgm:prSet phldrT="[Texto]" custT="1"/>
      <dgm:spPr>
        <a:solidFill>
          <a:srgbClr val="0070C0">
            <a:alpha val="65000"/>
          </a:srgbClr>
        </a:solidFill>
      </dgm:spPr>
      <dgm:t>
        <a:bodyPr/>
        <a:lstStyle/>
        <a:p>
          <a:r>
            <a:rPr lang="pt-BR" sz="1600" dirty="0">
              <a:latin typeface="Arial Black" pitchFamily="34" charset="0"/>
            </a:rPr>
            <a:t>Desenvolvimento da </a:t>
          </a:r>
          <a:r>
            <a:rPr lang="pt-BR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rPr>
            <a:t>sociabilidade</a:t>
          </a:r>
          <a:r>
            <a: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rPr>
            <a:t> </a:t>
          </a:r>
          <a:r>
            <a:rPr lang="pt-BR" sz="1600" dirty="0">
              <a:latin typeface="Arial Black" pitchFamily="34" charset="0"/>
            </a:rPr>
            <a:t>humana</a:t>
          </a:r>
        </a:p>
        <a:p>
          <a:r>
            <a:rPr lang="pt-BR" sz="1600" dirty="0">
              <a:latin typeface="Arial Black" pitchFamily="34" charset="0"/>
            </a:rPr>
            <a:t>Animação Sociocultural</a:t>
          </a:r>
        </a:p>
      </dgm:t>
    </dgm:pt>
    <dgm:pt modelId="{7E50EECC-829B-466F-B609-8A614A93A489}" type="parTrans" cxnId="{C79EDBC8-AF66-4E78-BAE1-BF83F0B428FF}">
      <dgm:prSet/>
      <dgm:spPr/>
      <dgm:t>
        <a:bodyPr/>
        <a:lstStyle/>
        <a:p>
          <a:endParaRPr lang="pt-BR"/>
        </a:p>
      </dgm:t>
    </dgm:pt>
    <dgm:pt modelId="{8D5CB97E-C97B-418E-B6D4-C6E8007D8A9C}" type="sibTrans" cxnId="{C79EDBC8-AF66-4E78-BAE1-BF83F0B428FF}">
      <dgm:prSet/>
      <dgm:spPr/>
      <dgm:t>
        <a:bodyPr/>
        <a:lstStyle/>
        <a:p>
          <a:endParaRPr lang="pt-BR"/>
        </a:p>
      </dgm:t>
    </dgm:pt>
    <dgm:pt modelId="{F33E4A57-F482-4F11-80E0-8490BC4482A0}">
      <dgm:prSet phldrT="[Texto]" custT="1"/>
      <dgm:spPr>
        <a:solidFill>
          <a:srgbClr val="00B0F0">
            <a:alpha val="27000"/>
          </a:srgbClr>
        </a:solidFill>
      </dgm:spPr>
      <dgm:t>
        <a:bodyPr/>
        <a:lstStyle/>
        <a:p>
          <a:pPr algn="ctr"/>
          <a:r>
            <a:rPr lang="pt-BR" sz="240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Dimensão Social </a:t>
          </a:r>
          <a:r>
            <a:rPr lang="pt-BR" sz="1800">
              <a:latin typeface="Arial Black" pitchFamily="34" charset="0"/>
            </a:rPr>
            <a:t>da educação que permeia seja a Escola que a Educação Continuada</a:t>
          </a:r>
          <a:endParaRPr lang="pt-BR" sz="1800" dirty="0">
            <a:latin typeface="Arial Black" pitchFamily="34" charset="0"/>
          </a:endParaRPr>
        </a:p>
      </dgm:t>
    </dgm:pt>
    <dgm:pt modelId="{73B9503F-17C0-4E91-92AB-E4C20CD00E78}" type="parTrans" cxnId="{B11CE933-914B-49D1-A8C6-C0708915D907}">
      <dgm:prSet/>
      <dgm:spPr/>
      <dgm:t>
        <a:bodyPr/>
        <a:lstStyle/>
        <a:p>
          <a:endParaRPr lang="pt-BR"/>
        </a:p>
      </dgm:t>
    </dgm:pt>
    <dgm:pt modelId="{0500F721-F9A0-4E84-A0DD-B596D4BB4E5C}" type="sibTrans" cxnId="{B11CE933-914B-49D1-A8C6-C0708915D907}">
      <dgm:prSet/>
      <dgm:spPr/>
      <dgm:t>
        <a:bodyPr/>
        <a:lstStyle/>
        <a:p>
          <a:endParaRPr lang="pt-BR"/>
        </a:p>
      </dgm:t>
    </dgm:pt>
    <dgm:pt modelId="{7A830F5E-5C89-4916-B0FC-13740C3BB7B5}" type="pres">
      <dgm:prSet presAssocID="{75506B76-4D5D-4343-BD69-A76B6259CF86}" presName="compositeShape" presStyleCnt="0">
        <dgm:presLayoutVars>
          <dgm:chMax val="7"/>
          <dgm:dir/>
          <dgm:resizeHandles val="exact"/>
        </dgm:presLayoutVars>
      </dgm:prSet>
      <dgm:spPr/>
    </dgm:pt>
    <dgm:pt modelId="{9BB5C992-39E2-4750-8B61-9FDD8A0793BD}" type="pres">
      <dgm:prSet presAssocID="{878858EC-48D2-491A-B1F1-A84A995521CA}" presName="circ1" presStyleLbl="vennNode1" presStyleIdx="0" presStyleCnt="3" custLinFactNeighborX="-3997" custLinFactNeighborY="-11453"/>
      <dgm:spPr/>
    </dgm:pt>
    <dgm:pt modelId="{3C648DA7-41AC-4203-980A-11A247DF1799}" type="pres">
      <dgm:prSet presAssocID="{878858EC-48D2-491A-B1F1-A84A995521C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5AA556E-0821-480D-866B-75B407B49703}" type="pres">
      <dgm:prSet presAssocID="{B7EF2A89-1EDA-425F-BB70-FA1583366376}" presName="circ2" presStyleLbl="vennNode1" presStyleIdx="1" presStyleCnt="3" custScaleX="110524" custLinFactNeighborX="-5188" custLinFactNeighborY="-1268"/>
      <dgm:spPr/>
    </dgm:pt>
    <dgm:pt modelId="{5D365FAC-DF9A-44A5-9B66-9129A5B8737E}" type="pres">
      <dgm:prSet presAssocID="{B7EF2A89-1EDA-425F-BB70-FA158336637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DA0FFB3-055C-42C8-A013-EAC0392C4D63}" type="pres">
      <dgm:prSet presAssocID="{F33E4A57-F482-4F11-80E0-8490BC4482A0}" presName="circ3" presStyleLbl="vennNode1" presStyleIdx="2" presStyleCnt="3" custScaleX="111577" custScaleY="103142" custLinFactNeighborX="-14747" custLinFactNeighborY="-4049"/>
      <dgm:spPr/>
    </dgm:pt>
    <dgm:pt modelId="{7E9BD243-4CFB-4EE4-9142-BF748C911E03}" type="pres">
      <dgm:prSet presAssocID="{F33E4A57-F482-4F11-80E0-8490BC4482A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4F97FD1F-38ED-CE4A-9807-2E29CF83E8DF}" type="presOf" srcId="{B7EF2A89-1EDA-425F-BB70-FA1583366376}" destId="{5D365FAC-DF9A-44A5-9B66-9129A5B8737E}" srcOrd="1" destOrd="0" presId="urn:microsoft.com/office/officeart/2005/8/layout/venn1"/>
    <dgm:cxn modelId="{B11CE933-914B-49D1-A8C6-C0708915D907}" srcId="{75506B76-4D5D-4343-BD69-A76B6259CF86}" destId="{F33E4A57-F482-4F11-80E0-8490BC4482A0}" srcOrd="2" destOrd="0" parTransId="{73B9503F-17C0-4E91-92AB-E4C20CD00E78}" sibTransId="{0500F721-F9A0-4E84-A0DD-B596D4BB4E5C}"/>
    <dgm:cxn modelId="{51ED593E-A626-7C4A-A23A-4234ED775321}" type="presOf" srcId="{878858EC-48D2-491A-B1F1-A84A995521CA}" destId="{3C648DA7-41AC-4203-980A-11A247DF1799}" srcOrd="1" destOrd="0" presId="urn:microsoft.com/office/officeart/2005/8/layout/venn1"/>
    <dgm:cxn modelId="{08A0097C-D69D-154E-A19C-411ECF75251B}" type="presOf" srcId="{75506B76-4D5D-4343-BD69-A76B6259CF86}" destId="{7A830F5E-5C89-4916-B0FC-13740C3BB7B5}" srcOrd="0" destOrd="0" presId="urn:microsoft.com/office/officeart/2005/8/layout/venn1"/>
    <dgm:cxn modelId="{A2054A89-8AC7-264C-BAFF-FA1EABB6FE8F}" type="presOf" srcId="{F33E4A57-F482-4F11-80E0-8490BC4482A0}" destId="{0DA0FFB3-055C-42C8-A013-EAC0392C4D63}" srcOrd="0" destOrd="0" presId="urn:microsoft.com/office/officeart/2005/8/layout/venn1"/>
    <dgm:cxn modelId="{566053B1-4E99-124D-8F7E-01A18468D154}" type="presOf" srcId="{878858EC-48D2-491A-B1F1-A84A995521CA}" destId="{9BB5C992-39E2-4750-8B61-9FDD8A0793BD}" srcOrd="0" destOrd="0" presId="urn:microsoft.com/office/officeart/2005/8/layout/venn1"/>
    <dgm:cxn modelId="{C79EDBC8-AF66-4E78-BAE1-BF83F0B428FF}" srcId="{75506B76-4D5D-4343-BD69-A76B6259CF86}" destId="{B7EF2A89-1EDA-425F-BB70-FA1583366376}" srcOrd="1" destOrd="0" parTransId="{7E50EECC-829B-466F-B609-8A614A93A489}" sibTransId="{8D5CB97E-C97B-418E-B6D4-C6E8007D8A9C}"/>
    <dgm:cxn modelId="{DBA61EC9-6246-F84F-8D73-8EDFF34AB890}" type="presOf" srcId="{F33E4A57-F482-4F11-80E0-8490BC4482A0}" destId="{7E9BD243-4CFB-4EE4-9142-BF748C911E03}" srcOrd="1" destOrd="0" presId="urn:microsoft.com/office/officeart/2005/8/layout/venn1"/>
    <dgm:cxn modelId="{C120FECC-D8D8-440E-86A8-CFEF0BAD4050}" srcId="{75506B76-4D5D-4343-BD69-A76B6259CF86}" destId="{878858EC-48D2-491A-B1F1-A84A995521CA}" srcOrd="0" destOrd="0" parTransId="{B3E2B3C5-F613-46B8-92AA-E545AC53B1E0}" sibTransId="{B9898AAE-9005-4A93-892D-C5B9D0BB099F}"/>
    <dgm:cxn modelId="{428EAAD3-6303-3241-882B-F6B6257A62D4}" type="presOf" srcId="{B7EF2A89-1EDA-425F-BB70-FA1583366376}" destId="{D5AA556E-0821-480D-866B-75B407B49703}" srcOrd="0" destOrd="0" presId="urn:microsoft.com/office/officeart/2005/8/layout/venn1"/>
    <dgm:cxn modelId="{00CE48DC-D1E5-C748-85C1-5D2DB2F22301}" type="presParOf" srcId="{7A830F5E-5C89-4916-B0FC-13740C3BB7B5}" destId="{9BB5C992-39E2-4750-8B61-9FDD8A0793BD}" srcOrd="0" destOrd="0" presId="urn:microsoft.com/office/officeart/2005/8/layout/venn1"/>
    <dgm:cxn modelId="{835565AB-4197-8649-BCE5-31DB813A0DC9}" type="presParOf" srcId="{7A830F5E-5C89-4916-B0FC-13740C3BB7B5}" destId="{3C648DA7-41AC-4203-980A-11A247DF1799}" srcOrd="1" destOrd="0" presId="urn:microsoft.com/office/officeart/2005/8/layout/venn1"/>
    <dgm:cxn modelId="{BCEC15F5-0F73-A74B-9C7B-34E8EBD989C0}" type="presParOf" srcId="{7A830F5E-5C89-4916-B0FC-13740C3BB7B5}" destId="{D5AA556E-0821-480D-866B-75B407B49703}" srcOrd="2" destOrd="0" presId="urn:microsoft.com/office/officeart/2005/8/layout/venn1"/>
    <dgm:cxn modelId="{E888C4E3-A163-1446-9678-BDE3008C4F63}" type="presParOf" srcId="{7A830F5E-5C89-4916-B0FC-13740C3BB7B5}" destId="{5D365FAC-DF9A-44A5-9B66-9129A5B8737E}" srcOrd="3" destOrd="0" presId="urn:microsoft.com/office/officeart/2005/8/layout/venn1"/>
    <dgm:cxn modelId="{63DFA6E9-86E1-4D4E-B0CC-5D1750259C60}" type="presParOf" srcId="{7A830F5E-5C89-4916-B0FC-13740C3BB7B5}" destId="{0DA0FFB3-055C-42C8-A013-EAC0392C4D63}" srcOrd="4" destOrd="0" presId="urn:microsoft.com/office/officeart/2005/8/layout/venn1"/>
    <dgm:cxn modelId="{E7D13516-2347-7043-A3F3-DCA24E1AE2AF}" type="presParOf" srcId="{7A830F5E-5C89-4916-B0FC-13740C3BB7B5}" destId="{7E9BD243-4CFB-4EE4-9142-BF748C911E03}" srcOrd="5" destOrd="0" presId="urn:microsoft.com/office/officeart/2005/8/layout/venn1"/>
  </dgm:cxnLst>
  <dgm:bg>
    <a:solidFill>
      <a:schemeClr val="accent3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559F52-89C6-438F-A263-36DFDDBC039D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6024B8E-FBA7-4D56-838F-AD212AC0F75D}">
      <dgm:prSet/>
      <dgm:spPr/>
      <dgm:t>
        <a:bodyPr/>
        <a:lstStyle/>
        <a:p>
          <a:r>
            <a:rPr lang="pt-BR">
              <a:solidFill>
                <a:schemeClr val="tx1"/>
              </a:solidFill>
            </a:rPr>
            <a:t>Área da formação no/para o trabalho</a:t>
          </a:r>
          <a:endParaRPr lang="en-US">
            <a:solidFill>
              <a:schemeClr val="tx1"/>
            </a:solidFill>
          </a:endParaRPr>
        </a:p>
      </dgm:t>
    </dgm:pt>
    <dgm:pt modelId="{A480EF33-35ED-4716-B9CE-22D13E76D41F}" type="parTrans" cxnId="{3F837288-5F4D-41D1-AFC0-F8DA495E4561}">
      <dgm:prSet/>
      <dgm:spPr/>
      <dgm:t>
        <a:bodyPr/>
        <a:lstStyle/>
        <a:p>
          <a:endParaRPr lang="en-US"/>
        </a:p>
      </dgm:t>
    </dgm:pt>
    <dgm:pt modelId="{D9EBD244-12AB-4A60-83B5-42B7C581E058}" type="sibTrans" cxnId="{3F837288-5F4D-41D1-AFC0-F8DA495E4561}">
      <dgm:prSet/>
      <dgm:spPr/>
      <dgm:t>
        <a:bodyPr/>
        <a:lstStyle/>
        <a:p>
          <a:endParaRPr lang="en-US"/>
        </a:p>
      </dgm:t>
    </dgm:pt>
    <dgm:pt modelId="{F30A43E6-CA73-4B45-8D8C-EB90AA1BB9E7}">
      <dgm:prSet/>
      <dgm:spPr/>
      <dgm:t>
        <a:bodyPr/>
        <a:lstStyle/>
        <a:p>
          <a:r>
            <a:rPr lang="pt-BR" baseline="0"/>
            <a:t>Formação para o primeiro emprego, formação continuada, formação profissional </a:t>
          </a:r>
          <a:endParaRPr lang="en-US"/>
        </a:p>
      </dgm:t>
    </dgm:pt>
    <dgm:pt modelId="{9773AA51-D4BE-4C99-AD2C-D3D784271368}" type="parTrans" cxnId="{AC02E464-BD4F-4115-AAFF-9B083F6651D2}">
      <dgm:prSet/>
      <dgm:spPr/>
      <dgm:t>
        <a:bodyPr/>
        <a:lstStyle/>
        <a:p>
          <a:endParaRPr lang="en-US"/>
        </a:p>
      </dgm:t>
    </dgm:pt>
    <dgm:pt modelId="{A593339E-B3AA-48A7-9B74-1245DD258EDF}" type="sibTrans" cxnId="{AC02E464-BD4F-4115-AAFF-9B083F6651D2}">
      <dgm:prSet/>
      <dgm:spPr/>
      <dgm:t>
        <a:bodyPr/>
        <a:lstStyle/>
        <a:p>
          <a:endParaRPr lang="en-US"/>
        </a:p>
      </dgm:t>
    </dgm:pt>
    <dgm:pt modelId="{2D3928C3-D9A0-43BD-8ACB-AE3C37A7A0A5}">
      <dgm:prSet/>
      <dgm:spPr/>
      <dgm:t>
        <a:bodyPr/>
        <a:lstStyle/>
        <a:p>
          <a:r>
            <a:rPr lang="pt-BR">
              <a:solidFill>
                <a:schemeClr val="tx1"/>
              </a:solidFill>
            </a:rPr>
            <a:t>Área do lazer e da cultura</a:t>
          </a:r>
          <a:endParaRPr lang="en-US">
            <a:solidFill>
              <a:schemeClr val="tx1"/>
            </a:solidFill>
          </a:endParaRPr>
        </a:p>
      </dgm:t>
    </dgm:pt>
    <dgm:pt modelId="{9DCF653B-2711-44F7-A07B-2BC0B96445DF}" type="parTrans" cxnId="{6174BFE6-0960-4A1A-BC19-B3B15A846043}">
      <dgm:prSet/>
      <dgm:spPr/>
      <dgm:t>
        <a:bodyPr/>
        <a:lstStyle/>
        <a:p>
          <a:endParaRPr lang="en-US"/>
        </a:p>
      </dgm:t>
    </dgm:pt>
    <dgm:pt modelId="{33372650-9FB9-4BD1-974F-827E86530EF1}" type="sibTrans" cxnId="{6174BFE6-0960-4A1A-BC19-B3B15A846043}">
      <dgm:prSet/>
      <dgm:spPr/>
      <dgm:t>
        <a:bodyPr/>
        <a:lstStyle/>
        <a:p>
          <a:endParaRPr lang="en-US"/>
        </a:p>
      </dgm:t>
    </dgm:pt>
    <dgm:pt modelId="{39BCD1DA-1DD8-45BF-808F-5525A7C1CD55}">
      <dgm:prSet/>
      <dgm:spPr/>
      <dgm:t>
        <a:bodyPr/>
        <a:lstStyle/>
        <a:p>
          <a:r>
            <a:rPr lang="pt-BR" baseline="0"/>
            <a:t>Educação no tempo livre, arte, musica, teatro, dança, ritmo...</a:t>
          </a:r>
          <a:endParaRPr lang="en-US"/>
        </a:p>
      </dgm:t>
    </dgm:pt>
    <dgm:pt modelId="{EABB5B57-5AA1-4AFE-9E3B-8844DC0D9F1A}" type="parTrans" cxnId="{1DAE4B5C-BBC8-42BE-9289-6AF12C660BA3}">
      <dgm:prSet/>
      <dgm:spPr/>
      <dgm:t>
        <a:bodyPr/>
        <a:lstStyle/>
        <a:p>
          <a:endParaRPr lang="en-US"/>
        </a:p>
      </dgm:t>
    </dgm:pt>
    <dgm:pt modelId="{251BD45A-9F52-468D-8057-B191AA847A31}" type="sibTrans" cxnId="{1DAE4B5C-BBC8-42BE-9289-6AF12C660BA3}">
      <dgm:prSet/>
      <dgm:spPr/>
      <dgm:t>
        <a:bodyPr/>
        <a:lstStyle/>
        <a:p>
          <a:endParaRPr lang="en-US"/>
        </a:p>
      </dgm:t>
    </dgm:pt>
    <dgm:pt modelId="{4D623ADB-E100-4087-B235-E55A485FE8B1}">
      <dgm:prSet/>
      <dgm:spPr/>
      <dgm:t>
        <a:bodyPr/>
        <a:lstStyle/>
        <a:p>
          <a:r>
            <a:rPr lang="pt-BR">
              <a:solidFill>
                <a:schemeClr val="tx1"/>
              </a:solidFill>
            </a:rPr>
            <a:t>Área de conflito &amp; vulnerabilidade</a:t>
          </a:r>
          <a:endParaRPr lang="en-US">
            <a:solidFill>
              <a:schemeClr val="tx1"/>
            </a:solidFill>
          </a:endParaRPr>
        </a:p>
      </dgm:t>
    </dgm:pt>
    <dgm:pt modelId="{0AA58C3B-341E-44E7-A0D6-88146A2DB8E9}" type="parTrans" cxnId="{68E0D1FC-1A67-4BCB-BD22-57F8E5F55CDC}">
      <dgm:prSet/>
      <dgm:spPr/>
      <dgm:t>
        <a:bodyPr/>
        <a:lstStyle/>
        <a:p>
          <a:endParaRPr lang="en-US"/>
        </a:p>
      </dgm:t>
    </dgm:pt>
    <dgm:pt modelId="{9DEE0255-284A-4387-9000-1898596A195E}" type="sibTrans" cxnId="{68E0D1FC-1A67-4BCB-BD22-57F8E5F55CDC}">
      <dgm:prSet/>
      <dgm:spPr/>
      <dgm:t>
        <a:bodyPr/>
        <a:lstStyle/>
        <a:p>
          <a:endParaRPr lang="en-US"/>
        </a:p>
      </dgm:t>
    </dgm:pt>
    <dgm:pt modelId="{E6BFAAE9-8264-4016-B9DF-E8E6904149BE}">
      <dgm:prSet/>
      <dgm:spPr/>
      <dgm:t>
        <a:bodyPr/>
        <a:lstStyle/>
        <a:p>
          <a:r>
            <a:rPr lang="pt-BR" baseline="0"/>
            <a:t>Centros de acolhida, educação de rua, educação em ambientes carcerários ...</a:t>
          </a:r>
          <a:endParaRPr lang="en-US"/>
        </a:p>
      </dgm:t>
    </dgm:pt>
    <dgm:pt modelId="{3735E3D1-70A9-431B-910C-C4267824914F}" type="parTrans" cxnId="{B5A09E53-8285-425A-B60F-A994EB3996F7}">
      <dgm:prSet/>
      <dgm:spPr/>
      <dgm:t>
        <a:bodyPr/>
        <a:lstStyle/>
        <a:p>
          <a:endParaRPr lang="en-US"/>
        </a:p>
      </dgm:t>
    </dgm:pt>
    <dgm:pt modelId="{9295EFE2-F8FC-4D49-B80D-8B00D1BD30B6}" type="sibTrans" cxnId="{B5A09E53-8285-425A-B60F-A994EB3996F7}">
      <dgm:prSet/>
      <dgm:spPr/>
      <dgm:t>
        <a:bodyPr/>
        <a:lstStyle/>
        <a:p>
          <a:endParaRPr lang="en-US"/>
        </a:p>
      </dgm:t>
    </dgm:pt>
    <dgm:pt modelId="{F261031D-576F-4EF9-9CE1-5D3B49CDCB85}">
      <dgm:prSet/>
      <dgm:spPr/>
      <dgm:t>
        <a:bodyPr/>
        <a:lstStyle/>
        <a:p>
          <a:r>
            <a:rPr lang="pt-BR">
              <a:solidFill>
                <a:schemeClr val="tx1"/>
              </a:solidFill>
            </a:rPr>
            <a:t>Área da própria escola </a:t>
          </a:r>
          <a:endParaRPr lang="en-US">
            <a:solidFill>
              <a:schemeClr val="tx1"/>
            </a:solidFill>
          </a:endParaRPr>
        </a:p>
      </dgm:t>
    </dgm:pt>
    <dgm:pt modelId="{5B2E22AF-7579-4FE8-9062-4C3528C9FB47}" type="parTrans" cxnId="{08B7D957-3FBF-46D8-BEF6-9BBAB3879B9E}">
      <dgm:prSet/>
      <dgm:spPr/>
      <dgm:t>
        <a:bodyPr/>
        <a:lstStyle/>
        <a:p>
          <a:endParaRPr lang="en-US"/>
        </a:p>
      </dgm:t>
    </dgm:pt>
    <dgm:pt modelId="{3592A2E9-8EBF-4BDB-A659-061A46DCAD0C}" type="sibTrans" cxnId="{08B7D957-3FBF-46D8-BEF6-9BBAB3879B9E}">
      <dgm:prSet/>
      <dgm:spPr/>
      <dgm:t>
        <a:bodyPr/>
        <a:lstStyle/>
        <a:p>
          <a:endParaRPr lang="en-US"/>
        </a:p>
      </dgm:t>
    </dgm:pt>
    <dgm:pt modelId="{56C59183-18BB-494E-A844-C6E05FB7F212}">
      <dgm:prSet/>
      <dgm:spPr/>
      <dgm:t>
        <a:bodyPr/>
        <a:lstStyle/>
        <a:p>
          <a:r>
            <a:rPr lang="pt-BR" baseline="0"/>
            <a:t>educação aos direitos humanos e à cidadania, à responsabilidade social, atividades extracurriculares</a:t>
          </a:r>
          <a:endParaRPr lang="en-US"/>
        </a:p>
      </dgm:t>
    </dgm:pt>
    <dgm:pt modelId="{85317B15-9274-4FE1-919F-1DE7904940C6}" type="parTrans" cxnId="{EA5C2D02-516D-49FE-AC7F-6080889A12F2}">
      <dgm:prSet/>
      <dgm:spPr/>
      <dgm:t>
        <a:bodyPr/>
        <a:lstStyle/>
        <a:p>
          <a:endParaRPr lang="en-US"/>
        </a:p>
      </dgm:t>
    </dgm:pt>
    <dgm:pt modelId="{7E11DD6D-7E9F-405E-9340-3C9CC04A4585}" type="sibTrans" cxnId="{EA5C2D02-516D-49FE-AC7F-6080889A12F2}">
      <dgm:prSet/>
      <dgm:spPr/>
      <dgm:t>
        <a:bodyPr/>
        <a:lstStyle/>
        <a:p>
          <a:endParaRPr lang="en-US"/>
        </a:p>
      </dgm:t>
    </dgm:pt>
    <dgm:pt modelId="{1775FAC6-089B-4FAF-9DF9-F3F8DD2B93F1}" type="pres">
      <dgm:prSet presAssocID="{E4559F52-89C6-438F-A263-36DFDDBC039D}" presName="Name0" presStyleCnt="0">
        <dgm:presLayoutVars>
          <dgm:dir/>
          <dgm:animLvl val="lvl"/>
          <dgm:resizeHandles val="exact"/>
        </dgm:presLayoutVars>
      </dgm:prSet>
      <dgm:spPr/>
    </dgm:pt>
    <dgm:pt modelId="{1ED7BB29-68BB-4265-BCC2-4D62DCFF27CC}" type="pres">
      <dgm:prSet presAssocID="{B6024B8E-FBA7-4D56-838F-AD212AC0F75D}" presName="linNode" presStyleCnt="0"/>
      <dgm:spPr/>
    </dgm:pt>
    <dgm:pt modelId="{8830C815-0F50-4BD6-890C-F39198BEC2AC}" type="pres">
      <dgm:prSet presAssocID="{B6024B8E-FBA7-4D56-838F-AD212AC0F75D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5E2772F-70D2-4BFF-891E-2BF2DA0C11F9}" type="pres">
      <dgm:prSet presAssocID="{B6024B8E-FBA7-4D56-838F-AD212AC0F75D}" presName="descendantText" presStyleLbl="alignAccFollowNode1" presStyleIdx="0" presStyleCnt="4">
        <dgm:presLayoutVars>
          <dgm:bulletEnabled val="1"/>
        </dgm:presLayoutVars>
      </dgm:prSet>
      <dgm:spPr/>
    </dgm:pt>
    <dgm:pt modelId="{BBFE0D12-CE4F-47CB-B16F-11A711A00173}" type="pres">
      <dgm:prSet presAssocID="{D9EBD244-12AB-4A60-83B5-42B7C581E058}" presName="sp" presStyleCnt="0"/>
      <dgm:spPr/>
    </dgm:pt>
    <dgm:pt modelId="{0123F35F-6CD0-44A1-B445-17BC2689D36A}" type="pres">
      <dgm:prSet presAssocID="{2D3928C3-D9A0-43BD-8ACB-AE3C37A7A0A5}" presName="linNode" presStyleCnt="0"/>
      <dgm:spPr/>
    </dgm:pt>
    <dgm:pt modelId="{7CA7FDBF-5E64-44A4-AED8-AF7510B29941}" type="pres">
      <dgm:prSet presAssocID="{2D3928C3-D9A0-43BD-8ACB-AE3C37A7A0A5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46BD8A91-9FF6-486D-BD35-D38EF497B777}" type="pres">
      <dgm:prSet presAssocID="{2D3928C3-D9A0-43BD-8ACB-AE3C37A7A0A5}" presName="descendantText" presStyleLbl="alignAccFollowNode1" presStyleIdx="1" presStyleCnt="4">
        <dgm:presLayoutVars>
          <dgm:bulletEnabled val="1"/>
        </dgm:presLayoutVars>
      </dgm:prSet>
      <dgm:spPr/>
    </dgm:pt>
    <dgm:pt modelId="{0EFA0806-8CBD-48C4-9BCC-B1DBDA7AA66F}" type="pres">
      <dgm:prSet presAssocID="{33372650-9FB9-4BD1-974F-827E86530EF1}" presName="sp" presStyleCnt="0"/>
      <dgm:spPr/>
    </dgm:pt>
    <dgm:pt modelId="{0C448F91-7316-4982-A9C6-C99E930BFF9F}" type="pres">
      <dgm:prSet presAssocID="{4D623ADB-E100-4087-B235-E55A485FE8B1}" presName="linNode" presStyleCnt="0"/>
      <dgm:spPr/>
    </dgm:pt>
    <dgm:pt modelId="{295A568F-E445-4A57-9A37-213C7E688111}" type="pres">
      <dgm:prSet presAssocID="{4D623ADB-E100-4087-B235-E55A485FE8B1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B140CA55-A4C0-428D-9570-619CF5B907EB}" type="pres">
      <dgm:prSet presAssocID="{4D623ADB-E100-4087-B235-E55A485FE8B1}" presName="descendantText" presStyleLbl="alignAccFollowNode1" presStyleIdx="2" presStyleCnt="4">
        <dgm:presLayoutVars>
          <dgm:bulletEnabled val="1"/>
        </dgm:presLayoutVars>
      </dgm:prSet>
      <dgm:spPr/>
    </dgm:pt>
    <dgm:pt modelId="{F6C563BA-82E7-4614-9481-4EC952123EFB}" type="pres">
      <dgm:prSet presAssocID="{9DEE0255-284A-4387-9000-1898596A195E}" presName="sp" presStyleCnt="0"/>
      <dgm:spPr/>
    </dgm:pt>
    <dgm:pt modelId="{E3E8F0CD-4CCA-447B-954B-EE3256B7AD1E}" type="pres">
      <dgm:prSet presAssocID="{F261031D-576F-4EF9-9CE1-5D3B49CDCB85}" presName="linNode" presStyleCnt="0"/>
      <dgm:spPr/>
    </dgm:pt>
    <dgm:pt modelId="{A4789676-021F-4CD9-A640-0A5ACCFFDA11}" type="pres">
      <dgm:prSet presAssocID="{F261031D-576F-4EF9-9CE1-5D3B49CDCB85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F23F38D5-8E1C-429A-AFAC-CCCCFB73531E}" type="pres">
      <dgm:prSet presAssocID="{F261031D-576F-4EF9-9CE1-5D3B49CDCB85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EA5C2D02-516D-49FE-AC7F-6080889A12F2}" srcId="{F261031D-576F-4EF9-9CE1-5D3B49CDCB85}" destId="{56C59183-18BB-494E-A844-C6E05FB7F212}" srcOrd="0" destOrd="0" parTransId="{85317B15-9274-4FE1-919F-1DE7904940C6}" sibTransId="{7E11DD6D-7E9F-405E-9340-3C9CC04A4585}"/>
    <dgm:cxn modelId="{66BF8613-D794-47D0-82C2-1654117CEB91}" type="presOf" srcId="{F30A43E6-CA73-4B45-8D8C-EB90AA1BB9E7}" destId="{E5E2772F-70D2-4BFF-891E-2BF2DA0C11F9}" srcOrd="0" destOrd="0" presId="urn:microsoft.com/office/officeart/2005/8/layout/vList5"/>
    <dgm:cxn modelId="{21EA6323-A3B1-4EEC-AC6F-0A1F9EBCBDF1}" type="presOf" srcId="{F261031D-576F-4EF9-9CE1-5D3B49CDCB85}" destId="{A4789676-021F-4CD9-A640-0A5ACCFFDA11}" srcOrd="0" destOrd="0" presId="urn:microsoft.com/office/officeart/2005/8/layout/vList5"/>
    <dgm:cxn modelId="{A1E44436-54DA-4EE4-AA5A-2AE1429F0130}" type="presOf" srcId="{E4559F52-89C6-438F-A263-36DFDDBC039D}" destId="{1775FAC6-089B-4FAF-9DF9-F3F8DD2B93F1}" srcOrd="0" destOrd="0" presId="urn:microsoft.com/office/officeart/2005/8/layout/vList5"/>
    <dgm:cxn modelId="{AAB4DA3A-3B73-4D6A-A371-8C9A274FBC6D}" type="presOf" srcId="{56C59183-18BB-494E-A844-C6E05FB7F212}" destId="{F23F38D5-8E1C-429A-AFAC-CCCCFB73531E}" srcOrd="0" destOrd="0" presId="urn:microsoft.com/office/officeart/2005/8/layout/vList5"/>
    <dgm:cxn modelId="{1DAE4B5C-BBC8-42BE-9289-6AF12C660BA3}" srcId="{2D3928C3-D9A0-43BD-8ACB-AE3C37A7A0A5}" destId="{39BCD1DA-1DD8-45BF-808F-5525A7C1CD55}" srcOrd="0" destOrd="0" parTransId="{EABB5B57-5AA1-4AFE-9E3B-8844DC0D9F1A}" sibTransId="{251BD45A-9F52-468D-8057-B191AA847A31}"/>
    <dgm:cxn modelId="{AC02E464-BD4F-4115-AAFF-9B083F6651D2}" srcId="{B6024B8E-FBA7-4D56-838F-AD212AC0F75D}" destId="{F30A43E6-CA73-4B45-8D8C-EB90AA1BB9E7}" srcOrd="0" destOrd="0" parTransId="{9773AA51-D4BE-4C99-AD2C-D3D784271368}" sibTransId="{A593339E-B3AA-48A7-9B74-1245DD258EDF}"/>
    <dgm:cxn modelId="{B5A09E53-8285-425A-B60F-A994EB3996F7}" srcId="{4D623ADB-E100-4087-B235-E55A485FE8B1}" destId="{E6BFAAE9-8264-4016-B9DF-E8E6904149BE}" srcOrd="0" destOrd="0" parTransId="{3735E3D1-70A9-431B-910C-C4267824914F}" sibTransId="{9295EFE2-F8FC-4D49-B80D-8B00D1BD30B6}"/>
    <dgm:cxn modelId="{08B7D957-3FBF-46D8-BEF6-9BBAB3879B9E}" srcId="{E4559F52-89C6-438F-A263-36DFDDBC039D}" destId="{F261031D-576F-4EF9-9CE1-5D3B49CDCB85}" srcOrd="3" destOrd="0" parTransId="{5B2E22AF-7579-4FE8-9062-4C3528C9FB47}" sibTransId="{3592A2E9-8EBF-4BDB-A659-061A46DCAD0C}"/>
    <dgm:cxn modelId="{2B309F7F-FA9B-46DB-9840-84FD84981C3D}" type="presOf" srcId="{B6024B8E-FBA7-4D56-838F-AD212AC0F75D}" destId="{8830C815-0F50-4BD6-890C-F39198BEC2AC}" srcOrd="0" destOrd="0" presId="urn:microsoft.com/office/officeart/2005/8/layout/vList5"/>
    <dgm:cxn modelId="{3F837288-5F4D-41D1-AFC0-F8DA495E4561}" srcId="{E4559F52-89C6-438F-A263-36DFDDBC039D}" destId="{B6024B8E-FBA7-4D56-838F-AD212AC0F75D}" srcOrd="0" destOrd="0" parTransId="{A480EF33-35ED-4716-B9CE-22D13E76D41F}" sibTransId="{D9EBD244-12AB-4A60-83B5-42B7C581E058}"/>
    <dgm:cxn modelId="{C1DA4DAD-D096-4E62-967E-93096C506832}" type="presOf" srcId="{39BCD1DA-1DD8-45BF-808F-5525A7C1CD55}" destId="{46BD8A91-9FF6-486D-BD35-D38EF497B777}" srcOrd="0" destOrd="0" presId="urn:microsoft.com/office/officeart/2005/8/layout/vList5"/>
    <dgm:cxn modelId="{0B3D24CB-CD9A-4EA0-ADC2-1CFD8E77F5DA}" type="presOf" srcId="{2D3928C3-D9A0-43BD-8ACB-AE3C37A7A0A5}" destId="{7CA7FDBF-5E64-44A4-AED8-AF7510B29941}" srcOrd="0" destOrd="0" presId="urn:microsoft.com/office/officeart/2005/8/layout/vList5"/>
    <dgm:cxn modelId="{501EAFCC-8CA2-41D4-9C1D-9F261F4A9778}" type="presOf" srcId="{E6BFAAE9-8264-4016-B9DF-E8E6904149BE}" destId="{B140CA55-A4C0-428D-9570-619CF5B907EB}" srcOrd="0" destOrd="0" presId="urn:microsoft.com/office/officeart/2005/8/layout/vList5"/>
    <dgm:cxn modelId="{5B518CE3-7945-4486-9AAA-2F41B4911F38}" type="presOf" srcId="{4D623ADB-E100-4087-B235-E55A485FE8B1}" destId="{295A568F-E445-4A57-9A37-213C7E688111}" srcOrd="0" destOrd="0" presId="urn:microsoft.com/office/officeart/2005/8/layout/vList5"/>
    <dgm:cxn modelId="{6174BFE6-0960-4A1A-BC19-B3B15A846043}" srcId="{E4559F52-89C6-438F-A263-36DFDDBC039D}" destId="{2D3928C3-D9A0-43BD-8ACB-AE3C37A7A0A5}" srcOrd="1" destOrd="0" parTransId="{9DCF653B-2711-44F7-A07B-2BC0B96445DF}" sibTransId="{33372650-9FB9-4BD1-974F-827E86530EF1}"/>
    <dgm:cxn modelId="{68E0D1FC-1A67-4BCB-BD22-57F8E5F55CDC}" srcId="{E4559F52-89C6-438F-A263-36DFDDBC039D}" destId="{4D623ADB-E100-4087-B235-E55A485FE8B1}" srcOrd="2" destOrd="0" parTransId="{0AA58C3B-341E-44E7-A0D6-88146A2DB8E9}" sibTransId="{9DEE0255-284A-4387-9000-1898596A195E}"/>
    <dgm:cxn modelId="{D7902BC4-4073-4C41-A97A-BD53ED038077}" type="presParOf" srcId="{1775FAC6-089B-4FAF-9DF9-F3F8DD2B93F1}" destId="{1ED7BB29-68BB-4265-BCC2-4D62DCFF27CC}" srcOrd="0" destOrd="0" presId="urn:microsoft.com/office/officeart/2005/8/layout/vList5"/>
    <dgm:cxn modelId="{1A77CB82-A1E6-4796-BE43-73F6C23AD590}" type="presParOf" srcId="{1ED7BB29-68BB-4265-BCC2-4D62DCFF27CC}" destId="{8830C815-0F50-4BD6-890C-F39198BEC2AC}" srcOrd="0" destOrd="0" presId="urn:microsoft.com/office/officeart/2005/8/layout/vList5"/>
    <dgm:cxn modelId="{F684B360-BD77-432B-9B87-D1F19A2A29F7}" type="presParOf" srcId="{1ED7BB29-68BB-4265-BCC2-4D62DCFF27CC}" destId="{E5E2772F-70D2-4BFF-891E-2BF2DA0C11F9}" srcOrd="1" destOrd="0" presId="urn:microsoft.com/office/officeart/2005/8/layout/vList5"/>
    <dgm:cxn modelId="{92F2E540-6509-45C0-B460-312605CBEDE9}" type="presParOf" srcId="{1775FAC6-089B-4FAF-9DF9-F3F8DD2B93F1}" destId="{BBFE0D12-CE4F-47CB-B16F-11A711A00173}" srcOrd="1" destOrd="0" presId="urn:microsoft.com/office/officeart/2005/8/layout/vList5"/>
    <dgm:cxn modelId="{AAD68D9B-C068-4B63-BBFA-7E64DBDA6B40}" type="presParOf" srcId="{1775FAC6-089B-4FAF-9DF9-F3F8DD2B93F1}" destId="{0123F35F-6CD0-44A1-B445-17BC2689D36A}" srcOrd="2" destOrd="0" presId="urn:microsoft.com/office/officeart/2005/8/layout/vList5"/>
    <dgm:cxn modelId="{B8F79F39-79F6-4D1D-928D-E1F26380D5B9}" type="presParOf" srcId="{0123F35F-6CD0-44A1-B445-17BC2689D36A}" destId="{7CA7FDBF-5E64-44A4-AED8-AF7510B29941}" srcOrd="0" destOrd="0" presId="urn:microsoft.com/office/officeart/2005/8/layout/vList5"/>
    <dgm:cxn modelId="{49ABAD2F-ED24-4D4A-A4CD-0C34D9697800}" type="presParOf" srcId="{0123F35F-6CD0-44A1-B445-17BC2689D36A}" destId="{46BD8A91-9FF6-486D-BD35-D38EF497B777}" srcOrd="1" destOrd="0" presId="urn:microsoft.com/office/officeart/2005/8/layout/vList5"/>
    <dgm:cxn modelId="{E6493D91-BA29-43D4-8F82-3924525F44E5}" type="presParOf" srcId="{1775FAC6-089B-4FAF-9DF9-F3F8DD2B93F1}" destId="{0EFA0806-8CBD-48C4-9BCC-B1DBDA7AA66F}" srcOrd="3" destOrd="0" presId="urn:microsoft.com/office/officeart/2005/8/layout/vList5"/>
    <dgm:cxn modelId="{AB404C5E-1857-446D-BDBD-A45539C3E7EB}" type="presParOf" srcId="{1775FAC6-089B-4FAF-9DF9-F3F8DD2B93F1}" destId="{0C448F91-7316-4982-A9C6-C99E930BFF9F}" srcOrd="4" destOrd="0" presId="urn:microsoft.com/office/officeart/2005/8/layout/vList5"/>
    <dgm:cxn modelId="{379B4C83-3743-44C1-8F50-B9021767D2A0}" type="presParOf" srcId="{0C448F91-7316-4982-A9C6-C99E930BFF9F}" destId="{295A568F-E445-4A57-9A37-213C7E688111}" srcOrd="0" destOrd="0" presId="urn:microsoft.com/office/officeart/2005/8/layout/vList5"/>
    <dgm:cxn modelId="{ACAD31F9-AACA-4119-91A9-817B5C8E0A74}" type="presParOf" srcId="{0C448F91-7316-4982-A9C6-C99E930BFF9F}" destId="{B140CA55-A4C0-428D-9570-619CF5B907EB}" srcOrd="1" destOrd="0" presId="urn:microsoft.com/office/officeart/2005/8/layout/vList5"/>
    <dgm:cxn modelId="{2543C752-9EA7-4E1A-BF30-272D0A9A4A93}" type="presParOf" srcId="{1775FAC6-089B-4FAF-9DF9-F3F8DD2B93F1}" destId="{F6C563BA-82E7-4614-9481-4EC952123EFB}" srcOrd="5" destOrd="0" presId="urn:microsoft.com/office/officeart/2005/8/layout/vList5"/>
    <dgm:cxn modelId="{B8FA03EA-35A4-4AD6-8752-B67AD92BA0C0}" type="presParOf" srcId="{1775FAC6-089B-4FAF-9DF9-F3F8DD2B93F1}" destId="{E3E8F0CD-4CCA-447B-954B-EE3256B7AD1E}" srcOrd="6" destOrd="0" presId="urn:microsoft.com/office/officeart/2005/8/layout/vList5"/>
    <dgm:cxn modelId="{B4E921C3-61C1-40D4-B6CC-138A515A384E}" type="presParOf" srcId="{E3E8F0CD-4CCA-447B-954B-EE3256B7AD1E}" destId="{A4789676-021F-4CD9-A640-0A5ACCFFDA11}" srcOrd="0" destOrd="0" presId="urn:microsoft.com/office/officeart/2005/8/layout/vList5"/>
    <dgm:cxn modelId="{A2836144-F2CE-444D-9FE0-64892F65D9EF}" type="presParOf" srcId="{E3E8F0CD-4CCA-447B-954B-EE3256B7AD1E}" destId="{F23F38D5-8E1C-429A-AFAC-CCCCFB73531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3524C-B2B2-41EC-B63B-06AF64114C0F}">
      <dsp:nvSpPr>
        <dsp:cNvPr id="0" name=""/>
        <dsp:cNvSpPr/>
      </dsp:nvSpPr>
      <dsp:spPr>
        <a:xfrm>
          <a:off x="0" y="0"/>
          <a:ext cx="655605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845F7A-E74E-487D-BC37-0898EE62AAAE}">
      <dsp:nvSpPr>
        <dsp:cNvPr id="0" name=""/>
        <dsp:cNvSpPr/>
      </dsp:nvSpPr>
      <dsp:spPr>
        <a:xfrm>
          <a:off x="0" y="0"/>
          <a:ext cx="6556058" cy="2888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noProof="0"/>
            <a:t>Além</a:t>
          </a:r>
          <a:r>
            <a:rPr lang="en-US" sz="2400" kern="1200"/>
            <a:t> da LDB, a lei </a:t>
          </a:r>
          <a:r>
            <a:rPr lang="en-US" sz="2400" kern="1200" err="1"/>
            <a:t>relativa</a:t>
          </a:r>
          <a:r>
            <a:rPr lang="en-US" sz="2400" kern="1200"/>
            <a:t> </a:t>
          </a:r>
          <a:r>
            <a:rPr lang="en-US" sz="2400" kern="1200" err="1"/>
            <a:t>ao</a:t>
          </a:r>
          <a:r>
            <a:rPr lang="en-US" sz="2400" kern="1200"/>
            <a:t> Sistema de </a:t>
          </a:r>
          <a:r>
            <a:rPr lang="en-US" sz="2400" kern="1200" err="1"/>
            <a:t>Avaliação</a:t>
          </a:r>
          <a:r>
            <a:rPr lang="en-US" sz="2400" kern="1200"/>
            <a:t> da Educação Superior (SINAES), </a:t>
          </a:r>
          <a:r>
            <a:rPr lang="en-US" sz="2400" kern="1200" err="1"/>
            <a:t>instituída</a:t>
          </a:r>
          <a:r>
            <a:rPr lang="en-US" sz="2400" kern="1200"/>
            <a:t> </a:t>
          </a:r>
          <a:r>
            <a:rPr lang="en-US" sz="2400" kern="1200" err="1"/>
            <a:t>em</a:t>
          </a:r>
          <a:r>
            <a:rPr lang="en-US" sz="2400" kern="1200"/>
            <a:t> 2004, </a:t>
          </a:r>
          <a:r>
            <a:rPr lang="en-US" sz="2400" kern="1200" err="1"/>
            <a:t>regulamenta</a:t>
          </a:r>
          <a:r>
            <a:rPr lang="en-US" sz="2400" kern="1200"/>
            <a:t> que as IES </a:t>
          </a:r>
          <a:r>
            <a:rPr lang="en-US" sz="2400" kern="1200" err="1"/>
            <a:t>brasileiras</a:t>
          </a:r>
          <a:r>
            <a:rPr lang="en-US" sz="2400" kern="1200"/>
            <a:t> </a:t>
          </a:r>
          <a:r>
            <a:rPr lang="en-US" sz="2400" kern="1200" err="1"/>
            <a:t>devem</a:t>
          </a:r>
          <a:r>
            <a:rPr lang="en-US" sz="2400" kern="1200"/>
            <a:t> </a:t>
          </a:r>
          <a:r>
            <a:rPr lang="en-US" sz="2400" kern="1200" err="1"/>
            <a:t>concretizar</a:t>
          </a:r>
          <a:r>
            <a:rPr lang="en-US" sz="2400" kern="1200"/>
            <a:t> </a:t>
          </a:r>
          <a:r>
            <a:rPr lang="en-US" sz="2400" kern="1200" err="1"/>
            <a:t>suas</a:t>
          </a:r>
          <a:r>
            <a:rPr lang="en-US" sz="2400" kern="1200"/>
            <a:t> </a:t>
          </a:r>
          <a:r>
            <a:rPr lang="en-US" sz="2400" kern="1200" err="1"/>
            <a:t>ações</a:t>
          </a:r>
          <a:r>
            <a:rPr lang="en-US" sz="2400" kern="1200"/>
            <a:t> </a:t>
          </a:r>
          <a:r>
            <a:rPr lang="en-US" sz="2400" kern="1200" err="1"/>
            <a:t>educacionais</a:t>
          </a:r>
          <a:r>
            <a:rPr lang="en-US" sz="2400" kern="1200"/>
            <a:t> </a:t>
          </a:r>
          <a:r>
            <a:rPr lang="en-US" sz="2400" kern="1200" err="1"/>
            <a:t>em</a:t>
          </a:r>
          <a:r>
            <a:rPr lang="en-US" sz="2400" kern="1200"/>
            <a:t> </a:t>
          </a:r>
          <a:r>
            <a:rPr lang="en-US" sz="2400" kern="1200" err="1">
              <a:solidFill>
                <a:srgbClr val="FF0000"/>
              </a:solidFill>
            </a:rPr>
            <a:t>quatro</a:t>
          </a:r>
          <a:r>
            <a:rPr lang="en-US" sz="2400" kern="1200">
              <a:solidFill>
                <a:srgbClr val="FF0000"/>
              </a:solidFill>
            </a:rPr>
            <a:t> </a:t>
          </a:r>
          <a:r>
            <a:rPr lang="en-US" sz="2400" kern="1200" err="1">
              <a:solidFill>
                <a:srgbClr val="FF0000"/>
              </a:solidFill>
            </a:rPr>
            <a:t>pilares</a:t>
          </a:r>
          <a:r>
            <a:rPr lang="en-US" sz="2400" kern="1200"/>
            <a:t>, </a:t>
          </a:r>
          <a:r>
            <a:rPr lang="en-US" sz="2400" kern="1200" err="1"/>
            <a:t>acrescentando</a:t>
          </a:r>
          <a:r>
            <a:rPr lang="en-US" sz="2400" kern="1200"/>
            <a:t> </a:t>
          </a:r>
          <a:r>
            <a:rPr lang="en-US" sz="2400" kern="1200" err="1"/>
            <a:t>aos</a:t>
          </a:r>
          <a:r>
            <a:rPr lang="en-US" sz="2400" kern="1200"/>
            <a:t> </a:t>
          </a:r>
          <a:r>
            <a:rPr lang="en-US" sz="2400" kern="1200" err="1"/>
            <a:t>anteriores</a:t>
          </a:r>
          <a:r>
            <a:rPr lang="en-US" sz="2400" kern="1200"/>
            <a:t> - </a:t>
          </a:r>
          <a:r>
            <a:rPr lang="en-US" sz="2400" kern="1200" err="1">
              <a:solidFill>
                <a:srgbClr val="FF0000"/>
              </a:solidFill>
            </a:rPr>
            <a:t>ensino</a:t>
          </a:r>
          <a:r>
            <a:rPr lang="en-US" sz="2400" kern="1200">
              <a:solidFill>
                <a:srgbClr val="FF0000"/>
              </a:solidFill>
            </a:rPr>
            <a:t>, </a:t>
          </a:r>
          <a:r>
            <a:rPr lang="en-US" sz="2400" kern="1200" err="1">
              <a:solidFill>
                <a:srgbClr val="FF0000"/>
              </a:solidFill>
            </a:rPr>
            <a:t>pesquisa</a:t>
          </a:r>
          <a:r>
            <a:rPr lang="en-US" sz="2400" kern="1200">
              <a:solidFill>
                <a:srgbClr val="FF0000"/>
              </a:solidFill>
            </a:rPr>
            <a:t>, </a:t>
          </a:r>
          <a:r>
            <a:rPr lang="en-US" sz="2400" kern="1200" err="1">
              <a:solidFill>
                <a:srgbClr val="FF0000"/>
              </a:solidFill>
            </a:rPr>
            <a:t>extensão</a:t>
          </a:r>
          <a:r>
            <a:rPr lang="en-US" sz="2400" kern="1200">
              <a:solidFill>
                <a:srgbClr val="FF0000"/>
              </a:solidFill>
            </a:rPr>
            <a:t> - a </a:t>
          </a:r>
          <a:r>
            <a:rPr lang="en-US" sz="2400" kern="1200" err="1">
              <a:solidFill>
                <a:srgbClr val="FF0000"/>
              </a:solidFill>
            </a:rPr>
            <a:t>responsabilidade</a:t>
          </a:r>
          <a:r>
            <a:rPr lang="en-US" sz="2400" kern="1200">
              <a:solidFill>
                <a:srgbClr val="FF0000"/>
              </a:solidFill>
            </a:rPr>
            <a:t> social.</a:t>
          </a:r>
        </a:p>
      </dsp:txBody>
      <dsp:txXfrm>
        <a:off x="0" y="0"/>
        <a:ext cx="6556058" cy="2888055"/>
      </dsp:txXfrm>
    </dsp:sp>
    <dsp:sp modelId="{31D72245-9185-4009-A5DF-3278E03C6212}">
      <dsp:nvSpPr>
        <dsp:cNvPr id="0" name=""/>
        <dsp:cNvSpPr/>
      </dsp:nvSpPr>
      <dsp:spPr>
        <a:xfrm>
          <a:off x="0" y="2888055"/>
          <a:ext cx="6556058" cy="0"/>
        </a:xfrm>
        <a:prstGeom prst="line">
          <a:avLst/>
        </a:prstGeom>
        <a:solidFill>
          <a:schemeClr val="accent2">
            <a:hueOff val="453165"/>
            <a:satOff val="-47993"/>
            <a:lumOff val="-1176"/>
            <a:alphaOff val="0"/>
          </a:schemeClr>
        </a:solidFill>
        <a:ln w="15875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B9241-8607-4568-B9F3-114061E0BCB2}">
      <dsp:nvSpPr>
        <dsp:cNvPr id="0" name=""/>
        <dsp:cNvSpPr/>
      </dsp:nvSpPr>
      <dsp:spPr>
        <a:xfrm>
          <a:off x="0" y="2888055"/>
          <a:ext cx="6556058" cy="2888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 </a:t>
          </a:r>
          <a:r>
            <a:rPr lang="en-US" sz="2400" kern="1200" err="1"/>
            <a:t>sentido</a:t>
          </a:r>
          <a:r>
            <a:rPr lang="en-US" sz="2400" kern="1200"/>
            <a:t> </a:t>
          </a:r>
          <a:r>
            <a:rPr lang="en-US" sz="2400" kern="1200" err="1"/>
            <a:t>essencial</a:t>
          </a:r>
          <a:r>
            <a:rPr lang="en-US" sz="2400" kern="1200"/>
            <a:t> da </a:t>
          </a:r>
          <a:r>
            <a:rPr lang="en-US" sz="2400" kern="1200" err="1"/>
            <a:t>responsabilidade</a:t>
          </a:r>
          <a:r>
            <a:rPr lang="en-US" sz="2400" kern="1200"/>
            <a:t> social da Educação Superior </a:t>
          </a:r>
          <a:r>
            <a:rPr lang="en-US" sz="2400" kern="1200" err="1"/>
            <a:t>consiste</a:t>
          </a:r>
          <a:r>
            <a:rPr lang="en-US" sz="2400" kern="1200"/>
            <a:t> </a:t>
          </a:r>
          <a:r>
            <a:rPr lang="en-US" sz="2400" kern="1200" err="1"/>
            <a:t>em</a:t>
          </a:r>
          <a:r>
            <a:rPr lang="en-US" sz="2400" kern="1200"/>
            <a:t> </a:t>
          </a:r>
          <a:r>
            <a:rPr lang="en-US" sz="2400" kern="1200" err="1"/>
            <a:t>produzir</a:t>
          </a:r>
          <a:r>
            <a:rPr lang="en-US" sz="2400" kern="1200"/>
            <a:t> e </a:t>
          </a:r>
          <a:r>
            <a:rPr lang="en-US" sz="2400" kern="1200" err="1"/>
            <a:t>socializar</a:t>
          </a:r>
          <a:r>
            <a:rPr lang="en-US" sz="2400" kern="1200"/>
            <a:t> </a:t>
          </a:r>
          <a:r>
            <a:rPr lang="en-US" sz="2400" kern="1200" err="1">
              <a:solidFill>
                <a:srgbClr val="FF0000"/>
              </a:solidFill>
            </a:rPr>
            <a:t>conhecimento</a:t>
          </a:r>
          <a:r>
            <a:rPr lang="en-US" sz="2400" kern="1200"/>
            <a:t> que </a:t>
          </a:r>
          <a:r>
            <a:rPr lang="en-US" sz="2400" kern="1200" err="1"/>
            <a:t>tenha</a:t>
          </a:r>
          <a:r>
            <a:rPr lang="en-US" sz="2400" kern="1200"/>
            <a:t> </a:t>
          </a:r>
          <a:r>
            <a:rPr lang="en-US" sz="2400" kern="1200" err="1"/>
            <a:t>não</a:t>
          </a:r>
          <a:r>
            <a:rPr lang="en-US" sz="2400" kern="1200"/>
            <a:t> </a:t>
          </a:r>
          <a:r>
            <a:rPr lang="en-US" sz="2400" kern="1200" err="1"/>
            <a:t>só</a:t>
          </a:r>
          <a:r>
            <a:rPr lang="en-US" sz="2400" kern="1200"/>
            <a:t> </a:t>
          </a:r>
          <a:r>
            <a:rPr lang="en-US" sz="2400" kern="1200" err="1">
              <a:solidFill>
                <a:srgbClr val="FF0000"/>
              </a:solidFill>
            </a:rPr>
            <a:t>mérito</a:t>
          </a:r>
          <a:r>
            <a:rPr lang="en-US" sz="2400" kern="1200">
              <a:solidFill>
                <a:srgbClr val="FF0000"/>
              </a:solidFill>
            </a:rPr>
            <a:t> </a:t>
          </a:r>
          <a:r>
            <a:rPr lang="en-US" sz="2400" kern="1200" err="1">
              <a:solidFill>
                <a:srgbClr val="FF0000"/>
              </a:solidFill>
            </a:rPr>
            <a:t>científico</a:t>
          </a:r>
          <a:r>
            <a:rPr lang="en-US" sz="2400" kern="1200"/>
            <a:t>, mas </a:t>
          </a:r>
          <a:r>
            <a:rPr lang="en-US" sz="2400" kern="1200" err="1"/>
            <a:t>também</a:t>
          </a:r>
          <a:r>
            <a:rPr lang="en-US" sz="2400" kern="1200"/>
            <a:t> </a:t>
          </a:r>
          <a:r>
            <a:rPr lang="en-US" sz="2400" kern="1200">
              <a:solidFill>
                <a:srgbClr val="FF0000"/>
              </a:solidFill>
            </a:rPr>
            <a:t>valor social e </a:t>
          </a:r>
          <a:r>
            <a:rPr lang="en-US" sz="2400" kern="1200" err="1">
              <a:solidFill>
                <a:srgbClr val="FF0000"/>
              </a:solidFill>
            </a:rPr>
            <a:t>formativo</a:t>
          </a:r>
          <a:endParaRPr lang="en-US" sz="2400" kern="1200">
            <a:solidFill>
              <a:srgbClr val="FF0000"/>
            </a:solidFill>
          </a:endParaRPr>
        </a:p>
      </dsp:txBody>
      <dsp:txXfrm>
        <a:off x="0" y="2888055"/>
        <a:ext cx="6556058" cy="28880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6EE9F-CE32-4BA3-8D54-BCB375C4D3BF}">
      <dsp:nvSpPr>
        <dsp:cNvPr id="0" name=""/>
        <dsp:cNvSpPr/>
      </dsp:nvSpPr>
      <dsp:spPr>
        <a:xfrm>
          <a:off x="1525381" y="0"/>
          <a:ext cx="6858000" cy="68580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E26407-F341-4F79-81F8-A13427C2F8E9}">
      <dsp:nvSpPr>
        <dsp:cNvPr id="0" name=""/>
        <dsp:cNvSpPr/>
      </dsp:nvSpPr>
      <dsp:spPr>
        <a:xfrm>
          <a:off x="1618924" y="651509"/>
          <a:ext cx="2674620" cy="26746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LDB Lei 9394/96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(Art. 1) </a:t>
          </a:r>
          <a:endParaRPr lang="en-US" sz="1700" kern="1200"/>
        </a:p>
      </dsp:txBody>
      <dsp:txXfrm>
        <a:off x="1749488" y="782073"/>
        <a:ext cx="2413492" cy="2413492"/>
      </dsp:txXfrm>
    </dsp:sp>
    <dsp:sp modelId="{3E44F980-BE51-4458-87F1-064254613328}">
      <dsp:nvSpPr>
        <dsp:cNvPr id="0" name=""/>
        <dsp:cNvSpPr/>
      </dsp:nvSpPr>
      <dsp:spPr>
        <a:xfrm>
          <a:off x="1699091" y="3573826"/>
          <a:ext cx="2674620" cy="26746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>
              <a:solidFill>
                <a:schemeClr val="tx1"/>
              </a:solidFill>
            </a:rPr>
            <a:t>As "instituições de ensino e pesquisa</a:t>
          </a:r>
          <a:r>
            <a:rPr lang="ja-JP" sz="1700" kern="1200">
              <a:solidFill>
                <a:schemeClr val="tx1"/>
              </a:solidFill>
            </a:rPr>
            <a:t>“</a:t>
          </a:r>
          <a:r>
            <a:rPr lang="pt-BR" sz="1700" kern="1200">
              <a:solidFill>
                <a:schemeClr val="tx1"/>
              </a:solidFill>
            </a:rPr>
            <a:t>: são um entre tantos âmbitos onde ocorrem os processos educacionais</a:t>
          </a:r>
          <a:endParaRPr lang="en-US" sz="1700" kern="1200">
            <a:solidFill>
              <a:schemeClr val="tx1"/>
            </a:solidFill>
          </a:endParaRPr>
        </a:p>
      </dsp:txBody>
      <dsp:txXfrm>
        <a:off x="1829655" y="3704390"/>
        <a:ext cx="2413492" cy="2413492"/>
      </dsp:txXfrm>
    </dsp:sp>
    <dsp:sp modelId="{8E31118D-4D52-41D5-93C0-9E28F458C98E}">
      <dsp:nvSpPr>
        <dsp:cNvPr id="0" name=""/>
        <dsp:cNvSpPr/>
      </dsp:nvSpPr>
      <dsp:spPr>
        <a:xfrm>
          <a:off x="4496120" y="584786"/>
          <a:ext cx="2674620" cy="26746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Além da escola a LDB nomeia outros âmbitos tais como </a:t>
          </a: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/>
            <a:t>o </a:t>
          </a:r>
          <a:r>
            <a:rPr lang="pt-BR" sz="1300" b="1" kern="1200"/>
            <a:t>familiar</a:t>
          </a:r>
          <a:r>
            <a:rPr lang="pt-BR" sz="1300" kern="1200"/>
            <a:t>,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/>
            <a:t>a </a:t>
          </a:r>
          <a:r>
            <a:rPr lang="pt-BR" sz="1300" b="1" kern="1200"/>
            <a:t>convivência</a:t>
          </a:r>
          <a:r>
            <a:rPr lang="pt-BR" sz="1300" kern="1200"/>
            <a:t> humana,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/>
            <a:t>o </a:t>
          </a:r>
          <a:r>
            <a:rPr lang="pt-BR" sz="1300" b="1" kern="1200"/>
            <a:t>trabalho</a:t>
          </a:r>
          <a:r>
            <a:rPr lang="pt-BR" sz="1300" kern="1200"/>
            <a:t>,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/>
            <a:t>os </a:t>
          </a:r>
          <a:r>
            <a:rPr lang="pt-BR" sz="1300" b="1" kern="1200"/>
            <a:t>movimentos</a:t>
          </a:r>
          <a:r>
            <a:rPr lang="pt-BR" sz="1300" kern="1200"/>
            <a:t> sociais,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/>
            <a:t>as </a:t>
          </a:r>
          <a:r>
            <a:rPr lang="pt-BR" sz="1300" b="1" kern="1200"/>
            <a:t>organizações</a:t>
          </a:r>
          <a:r>
            <a:rPr lang="pt-BR" sz="1300" kern="1200"/>
            <a:t> da sociedade civil, e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/>
            <a:t>as manifestações </a:t>
          </a:r>
          <a:r>
            <a:rPr lang="pt-BR" sz="1300" b="1" kern="1200"/>
            <a:t>culturais</a:t>
          </a:r>
          <a:r>
            <a:rPr lang="pt-BR" sz="1300" kern="1200"/>
            <a:t>. </a:t>
          </a:r>
          <a:endParaRPr lang="en-US" sz="1300" kern="1200"/>
        </a:p>
      </dsp:txBody>
      <dsp:txXfrm>
        <a:off x="4626684" y="715350"/>
        <a:ext cx="2413492" cy="2413492"/>
      </dsp:txXfrm>
    </dsp:sp>
    <dsp:sp modelId="{E7209D56-2664-4986-B365-CFAB43E26DBC}">
      <dsp:nvSpPr>
        <dsp:cNvPr id="0" name=""/>
        <dsp:cNvSpPr/>
      </dsp:nvSpPr>
      <dsp:spPr>
        <a:xfrm>
          <a:off x="4499285" y="3531870"/>
          <a:ext cx="2674620" cy="26746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srgbClr val="FF0000"/>
              </a:solidFill>
            </a:rPr>
            <a:t>E é lá que a Pedagogia Social atua prioritariamente: nos ambientes não-formais da educação.</a:t>
          </a:r>
          <a:endParaRPr lang="en-US" sz="1700" kern="1200" dirty="0">
            <a:solidFill>
              <a:srgbClr val="FF0000"/>
            </a:solidFill>
          </a:endParaRPr>
        </a:p>
      </dsp:txBody>
      <dsp:txXfrm>
        <a:off x="4629849" y="3662434"/>
        <a:ext cx="2413492" cy="24134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ABFE0-484E-4ED6-B343-F3384C5021F9}">
      <dsp:nvSpPr>
        <dsp:cNvPr id="0" name=""/>
        <dsp:cNvSpPr/>
      </dsp:nvSpPr>
      <dsp:spPr>
        <a:xfrm>
          <a:off x="3616124" y="2580489"/>
          <a:ext cx="3153932" cy="315393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Arial Black" pitchFamily="34" charset="0"/>
            </a:rPr>
            <a:t>Práticas </a:t>
          </a:r>
          <a:endParaRPr lang="pt-BR" sz="1800" kern="1200" dirty="0">
            <a:latin typeface="Arial Black" pitchFamily="34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educativas e sociais</a:t>
          </a:r>
        </a:p>
      </dsp:txBody>
      <dsp:txXfrm>
        <a:off x="4250205" y="3319283"/>
        <a:ext cx="1885770" cy="1621186"/>
      </dsp:txXfrm>
    </dsp:sp>
    <dsp:sp modelId="{672C475D-7131-424B-AFD2-A779958CC95B}">
      <dsp:nvSpPr>
        <dsp:cNvPr id="0" name=""/>
        <dsp:cNvSpPr/>
      </dsp:nvSpPr>
      <dsp:spPr>
        <a:xfrm>
          <a:off x="1781109" y="1835015"/>
          <a:ext cx="2293768" cy="2293768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latin typeface="Arial Black" pitchFamily="34" charset="0"/>
            </a:rPr>
            <a:t>Formação</a:t>
          </a:r>
          <a:r>
            <a:rPr lang="pt-BR" sz="1400" kern="1200" dirty="0"/>
            <a:t> Profissional 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Criação da profissão</a:t>
          </a:r>
        </a:p>
      </dsp:txBody>
      <dsp:txXfrm>
        <a:off x="2358572" y="2415968"/>
        <a:ext cx="1138842" cy="1131862"/>
      </dsp:txXfrm>
    </dsp:sp>
    <dsp:sp modelId="{ED5FE81C-F59E-4175-8E2F-2CEA76AE13FB}">
      <dsp:nvSpPr>
        <dsp:cNvPr id="0" name=""/>
        <dsp:cNvSpPr/>
      </dsp:nvSpPr>
      <dsp:spPr>
        <a:xfrm rot="20700000">
          <a:off x="3065853" y="252548"/>
          <a:ext cx="2247425" cy="2247425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>
              <a:latin typeface="Arial Black" pitchFamily="34" charset="0"/>
            </a:rPr>
            <a:t>Titulação</a:t>
          </a:r>
          <a:r>
            <a:rPr lang="pt-BR" sz="1300" kern="1200" dirty="0"/>
            <a:t> Técnica e Universitária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Sistematização da Ciência Pedagogia Social</a:t>
          </a:r>
        </a:p>
      </dsp:txBody>
      <dsp:txXfrm rot="-20700000">
        <a:off x="3558780" y="745474"/>
        <a:ext cx="1261572" cy="1261572"/>
      </dsp:txXfrm>
    </dsp:sp>
    <dsp:sp modelId="{25232AF2-7F12-4FF1-AC67-9C3A705392C2}">
      <dsp:nvSpPr>
        <dsp:cNvPr id="0" name=""/>
        <dsp:cNvSpPr/>
      </dsp:nvSpPr>
      <dsp:spPr>
        <a:xfrm>
          <a:off x="3390874" y="2094682"/>
          <a:ext cx="4037033" cy="4037033"/>
        </a:xfrm>
        <a:prstGeom prst="circularArrow">
          <a:avLst>
            <a:gd name="adj1" fmla="val 4687"/>
            <a:gd name="adj2" fmla="val 299029"/>
            <a:gd name="adj3" fmla="val 2543799"/>
            <a:gd name="adj4" fmla="val 15802983"/>
            <a:gd name="adj5" fmla="val 5469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3F2F33-7504-4D49-9147-946876B9F2CB}">
      <dsp:nvSpPr>
        <dsp:cNvPr id="0" name=""/>
        <dsp:cNvSpPr/>
      </dsp:nvSpPr>
      <dsp:spPr>
        <a:xfrm>
          <a:off x="585413" y="1436535"/>
          <a:ext cx="2839559" cy="293315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E3489-F63A-46C5-B5B3-855CFAFE3247}">
      <dsp:nvSpPr>
        <dsp:cNvPr id="0" name=""/>
        <dsp:cNvSpPr/>
      </dsp:nvSpPr>
      <dsp:spPr>
        <a:xfrm>
          <a:off x="2546001" y="-246331"/>
          <a:ext cx="3162533" cy="316253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B5C992-39E2-4750-8B61-9FDD8A0793BD}">
      <dsp:nvSpPr>
        <dsp:cNvPr id="0" name=""/>
        <dsp:cNvSpPr/>
      </dsp:nvSpPr>
      <dsp:spPr>
        <a:xfrm>
          <a:off x="2761415" y="0"/>
          <a:ext cx="3369548" cy="3369548"/>
        </a:xfrm>
        <a:prstGeom prst="ellipse">
          <a:avLst/>
        </a:prstGeom>
        <a:solidFill>
          <a:schemeClr val="tx2">
            <a:alpha val="81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bg1"/>
              </a:solidFill>
              <a:latin typeface="Arial Black" pitchFamily="34" charset="0"/>
            </a:rPr>
            <a:t>Em situações de </a:t>
          </a:r>
          <a:r>
            <a:rPr lang="pt-BR" sz="2800" kern="1200" dirty="0">
              <a:solidFill>
                <a:srgbClr val="FFC000"/>
              </a:solidFill>
              <a:latin typeface="Arial Black" pitchFamily="34" charset="0"/>
            </a:rPr>
            <a:t>conflito</a:t>
          </a:r>
          <a:r>
            <a:rPr lang="pt-BR" sz="2800" kern="1200" dirty="0">
              <a:solidFill>
                <a:schemeClr val="bg1"/>
              </a:solidFill>
              <a:latin typeface="Arial Black" pitchFamily="34" charset="0"/>
            </a:rPr>
            <a:t> </a:t>
          </a:r>
          <a:r>
            <a:rPr lang="pt-BR" sz="1800" kern="1200" dirty="0">
              <a:solidFill>
                <a:schemeClr val="bg1"/>
              </a:solidFill>
              <a:latin typeface="Arial Black" pitchFamily="34" charset="0"/>
            </a:rPr>
            <a:t>social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bg1"/>
              </a:solidFill>
              <a:latin typeface="Arial Black" pitchFamily="34" charset="0"/>
            </a:rPr>
            <a:t>Prevenção e Ajuda</a:t>
          </a:r>
        </a:p>
      </dsp:txBody>
      <dsp:txXfrm>
        <a:off x="3210688" y="589670"/>
        <a:ext cx="2471002" cy="1516296"/>
      </dsp:txXfrm>
    </dsp:sp>
    <dsp:sp modelId="{D5AA556E-0821-480D-866B-75B407B49703}">
      <dsp:nvSpPr>
        <dsp:cNvPr id="0" name=""/>
        <dsp:cNvSpPr/>
      </dsp:nvSpPr>
      <dsp:spPr>
        <a:xfrm>
          <a:off x="3759823" y="2199635"/>
          <a:ext cx="3724159" cy="3369548"/>
        </a:xfrm>
        <a:prstGeom prst="ellipse">
          <a:avLst/>
        </a:prstGeom>
        <a:solidFill>
          <a:srgbClr val="0070C0">
            <a:alpha val="6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Arial Black" pitchFamily="34" charset="0"/>
            </a:rPr>
            <a:t>Desenvolvimento da </a:t>
          </a:r>
          <a:r>
            <a:rPr lang="pt-BR" sz="2000" b="1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rPr>
            <a:t>sociabilidade</a:t>
          </a:r>
          <a:r>
            <a:rPr lang="pt-BR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rPr>
            <a:t> </a:t>
          </a:r>
          <a:r>
            <a:rPr lang="pt-BR" sz="1600" kern="1200" dirty="0">
              <a:latin typeface="Arial Black" pitchFamily="34" charset="0"/>
            </a:rPr>
            <a:t>humana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Arial Black" pitchFamily="34" charset="0"/>
            </a:rPr>
            <a:t>Animação Sociocultural</a:t>
          </a:r>
        </a:p>
      </dsp:txBody>
      <dsp:txXfrm>
        <a:off x="4898795" y="3070102"/>
        <a:ext cx="2234495" cy="1853251"/>
      </dsp:txXfrm>
    </dsp:sp>
    <dsp:sp modelId="{0DA0FFB3-055C-42C8-A013-EAC0392C4D63}">
      <dsp:nvSpPr>
        <dsp:cNvPr id="0" name=""/>
        <dsp:cNvSpPr/>
      </dsp:nvSpPr>
      <dsp:spPr>
        <a:xfrm>
          <a:off x="988297" y="2052992"/>
          <a:ext cx="3759640" cy="3475419"/>
        </a:xfrm>
        <a:prstGeom prst="ellipse">
          <a:avLst/>
        </a:prstGeom>
        <a:solidFill>
          <a:srgbClr val="00B0F0">
            <a:alpha val="27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Dimensão Social </a:t>
          </a:r>
          <a:r>
            <a:rPr lang="pt-BR" sz="1800" kern="1200">
              <a:latin typeface="Arial Black" pitchFamily="34" charset="0"/>
            </a:rPr>
            <a:t>da educação que permeia seja a Escola que a Educação Continuada</a:t>
          </a:r>
          <a:endParaRPr lang="pt-BR" sz="1800" kern="1200" dirty="0">
            <a:latin typeface="Arial Black" pitchFamily="34" charset="0"/>
          </a:endParaRPr>
        </a:p>
      </dsp:txBody>
      <dsp:txXfrm>
        <a:off x="1342330" y="2950809"/>
        <a:ext cx="2255784" cy="19114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2772F-70D2-4BFF-891E-2BF2DA0C11F9}">
      <dsp:nvSpPr>
        <dsp:cNvPr id="0" name=""/>
        <dsp:cNvSpPr/>
      </dsp:nvSpPr>
      <dsp:spPr>
        <a:xfrm rot="5400000">
          <a:off x="4548037" y="-1755554"/>
          <a:ext cx="980610" cy="474196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baseline="0"/>
            <a:t>Formação para o primeiro emprego, formação continuada, formação profissional </a:t>
          </a:r>
          <a:endParaRPr lang="en-US" sz="1900" kern="1200"/>
        </a:p>
      </dsp:txBody>
      <dsp:txXfrm rot="-5400000">
        <a:off x="2667358" y="172994"/>
        <a:ext cx="4694100" cy="884872"/>
      </dsp:txXfrm>
    </dsp:sp>
    <dsp:sp modelId="{8830C815-0F50-4BD6-890C-F39198BEC2AC}">
      <dsp:nvSpPr>
        <dsp:cNvPr id="0" name=""/>
        <dsp:cNvSpPr/>
      </dsp:nvSpPr>
      <dsp:spPr>
        <a:xfrm>
          <a:off x="0" y="2548"/>
          <a:ext cx="2667358" cy="12257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>
              <a:solidFill>
                <a:schemeClr val="tx1"/>
              </a:solidFill>
            </a:rPr>
            <a:t>Área da formação no/para o trabalho</a:t>
          </a:r>
          <a:endParaRPr lang="en-US" sz="2400" kern="1200">
            <a:solidFill>
              <a:schemeClr val="tx1"/>
            </a:solidFill>
          </a:endParaRPr>
        </a:p>
      </dsp:txBody>
      <dsp:txXfrm>
        <a:off x="59837" y="62385"/>
        <a:ext cx="2547684" cy="1106089"/>
      </dsp:txXfrm>
    </dsp:sp>
    <dsp:sp modelId="{46BD8A91-9FF6-486D-BD35-D38EF497B777}">
      <dsp:nvSpPr>
        <dsp:cNvPr id="0" name=""/>
        <dsp:cNvSpPr/>
      </dsp:nvSpPr>
      <dsp:spPr>
        <a:xfrm rot="5400000">
          <a:off x="4548037" y="-468503"/>
          <a:ext cx="980610" cy="474196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baseline="0"/>
            <a:t>Educação no tempo livre, arte, musica, teatro, dança, ritmo...</a:t>
          </a:r>
          <a:endParaRPr lang="en-US" sz="1900" kern="1200"/>
        </a:p>
      </dsp:txBody>
      <dsp:txXfrm rot="-5400000">
        <a:off x="2667358" y="1460045"/>
        <a:ext cx="4694100" cy="884872"/>
      </dsp:txXfrm>
    </dsp:sp>
    <dsp:sp modelId="{7CA7FDBF-5E64-44A4-AED8-AF7510B29941}">
      <dsp:nvSpPr>
        <dsp:cNvPr id="0" name=""/>
        <dsp:cNvSpPr/>
      </dsp:nvSpPr>
      <dsp:spPr>
        <a:xfrm>
          <a:off x="0" y="1289599"/>
          <a:ext cx="2667358" cy="12257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>
              <a:solidFill>
                <a:schemeClr val="tx1"/>
              </a:solidFill>
            </a:rPr>
            <a:t>Área do lazer e da cultura</a:t>
          </a:r>
          <a:endParaRPr lang="en-US" sz="2400" kern="1200">
            <a:solidFill>
              <a:schemeClr val="tx1"/>
            </a:solidFill>
          </a:endParaRPr>
        </a:p>
      </dsp:txBody>
      <dsp:txXfrm>
        <a:off x="59837" y="1349436"/>
        <a:ext cx="2547684" cy="1106089"/>
      </dsp:txXfrm>
    </dsp:sp>
    <dsp:sp modelId="{B140CA55-A4C0-428D-9570-619CF5B907EB}">
      <dsp:nvSpPr>
        <dsp:cNvPr id="0" name=""/>
        <dsp:cNvSpPr/>
      </dsp:nvSpPr>
      <dsp:spPr>
        <a:xfrm rot="5400000">
          <a:off x="4548037" y="818547"/>
          <a:ext cx="980610" cy="474196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baseline="0"/>
            <a:t>Centros de acolhida, educação de rua, educação em ambientes carcerários ...</a:t>
          </a:r>
          <a:endParaRPr lang="en-US" sz="1900" kern="1200"/>
        </a:p>
      </dsp:txBody>
      <dsp:txXfrm rot="-5400000">
        <a:off x="2667358" y="2747096"/>
        <a:ext cx="4694100" cy="884872"/>
      </dsp:txXfrm>
    </dsp:sp>
    <dsp:sp modelId="{295A568F-E445-4A57-9A37-213C7E688111}">
      <dsp:nvSpPr>
        <dsp:cNvPr id="0" name=""/>
        <dsp:cNvSpPr/>
      </dsp:nvSpPr>
      <dsp:spPr>
        <a:xfrm>
          <a:off x="0" y="2576651"/>
          <a:ext cx="2667358" cy="122576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>
              <a:solidFill>
                <a:schemeClr val="tx1"/>
              </a:solidFill>
            </a:rPr>
            <a:t>Área de conflito &amp; vulnerabilidade</a:t>
          </a:r>
          <a:endParaRPr lang="en-US" sz="2400" kern="1200">
            <a:solidFill>
              <a:schemeClr val="tx1"/>
            </a:solidFill>
          </a:endParaRPr>
        </a:p>
      </dsp:txBody>
      <dsp:txXfrm>
        <a:off x="59837" y="2636488"/>
        <a:ext cx="2547684" cy="1106089"/>
      </dsp:txXfrm>
    </dsp:sp>
    <dsp:sp modelId="{F23F38D5-8E1C-429A-AFAC-CCCCFB73531E}">
      <dsp:nvSpPr>
        <dsp:cNvPr id="0" name=""/>
        <dsp:cNvSpPr/>
      </dsp:nvSpPr>
      <dsp:spPr>
        <a:xfrm rot="5400000">
          <a:off x="4548037" y="2105598"/>
          <a:ext cx="980610" cy="4741969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baseline="0"/>
            <a:t>educação aos direitos humanos e à cidadania, à responsabilidade social, atividades extracurriculares</a:t>
          </a:r>
          <a:endParaRPr lang="en-US" sz="1900" kern="1200"/>
        </a:p>
      </dsp:txBody>
      <dsp:txXfrm rot="-5400000">
        <a:off x="2667358" y="4034147"/>
        <a:ext cx="4694100" cy="884872"/>
      </dsp:txXfrm>
    </dsp:sp>
    <dsp:sp modelId="{A4789676-021F-4CD9-A640-0A5ACCFFDA11}">
      <dsp:nvSpPr>
        <dsp:cNvPr id="0" name=""/>
        <dsp:cNvSpPr/>
      </dsp:nvSpPr>
      <dsp:spPr>
        <a:xfrm>
          <a:off x="0" y="3863702"/>
          <a:ext cx="2667358" cy="122576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>
              <a:solidFill>
                <a:schemeClr val="tx1"/>
              </a:solidFill>
            </a:rPr>
            <a:t>Área da própria escola </a:t>
          </a:r>
          <a:endParaRPr lang="en-US" sz="2400" kern="1200">
            <a:solidFill>
              <a:schemeClr val="tx1"/>
            </a:solidFill>
          </a:endParaRPr>
        </a:p>
      </dsp:txBody>
      <dsp:txXfrm>
        <a:off x="59837" y="3923539"/>
        <a:ext cx="2547684" cy="1106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5C1D149-CC60-4DD2-87DF-22091C7FFE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07BFEDD-7E0D-48C7-BB61-F5ED7922CC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  <a:ea typeface="MS PGothic" charset="-128"/>
              </a:defRPr>
            </a:lvl1pPr>
          </a:lstStyle>
          <a:p>
            <a:pPr>
              <a:defRPr/>
            </a:pPr>
            <a:fld id="{C061F4BF-D810-4B78-85CC-6C407FB38D4C}" type="datetimeFigureOut">
              <a:rPr lang="pt-BR" altLang="x-none"/>
              <a:pPr>
                <a:defRPr/>
              </a:pPr>
              <a:t>15/02/2023</a:t>
            </a:fld>
            <a:endParaRPr lang="pt-BR" altLang="x-none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824BB65-C5E2-455E-A963-97D19951AD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8C5E531-C606-4285-9FEE-A87603215F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  <a:ea typeface="MS PGothic" charset="-128"/>
              </a:defRPr>
            </a:lvl1pPr>
          </a:lstStyle>
          <a:p>
            <a:pPr>
              <a:defRPr/>
            </a:pPr>
            <a:fld id="{131AFD71-1570-4B96-A15C-87E2547EB8A5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59D833-24CC-4344-9E1F-2291BD11F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F03EE1-D0D6-4875-8D2D-8242FE12F33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charset="0"/>
                <a:ea typeface="MS PGothic" charset="-128"/>
              </a:defRPr>
            </a:lvl1pPr>
          </a:lstStyle>
          <a:p>
            <a:pPr>
              <a:defRPr/>
            </a:pPr>
            <a:fld id="{390C341E-BBF0-4502-9A60-E06E2E02F7D0}" type="datetimeFigureOut">
              <a:rPr lang="en-US" altLang="x-none"/>
              <a:pPr>
                <a:defRPr/>
              </a:pPr>
              <a:t>2/15/2023</a:t>
            </a:fld>
            <a:endParaRPr lang="en-US" altLang="x-non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62CC097-5B27-4813-9178-9C1DED917F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7D8AFFA-5049-4EF3-B8A2-408BF72BF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noProof="0"/>
              <a:t>Click to edit Master text styles</a:t>
            </a:r>
          </a:p>
          <a:p>
            <a:pPr lvl="1"/>
            <a:r>
              <a:rPr lang="pt-PT" noProof="0"/>
              <a:t>Second level</a:t>
            </a:r>
          </a:p>
          <a:p>
            <a:pPr lvl="2"/>
            <a:r>
              <a:rPr lang="pt-PT" noProof="0"/>
              <a:t>Third level</a:t>
            </a:r>
          </a:p>
          <a:p>
            <a:pPr lvl="3"/>
            <a:r>
              <a:rPr lang="pt-PT" noProof="0"/>
              <a:t>Fourth level</a:t>
            </a:r>
          </a:p>
          <a:p>
            <a:pPr lvl="4"/>
            <a:r>
              <a:rPr lang="pt-PT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B45CE-7134-4AD6-A9FC-049CE33851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E26FC7-A5D3-4B2E-851E-E57621CB5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charset="0"/>
                <a:ea typeface="MS PGothic" charset="-128"/>
              </a:defRPr>
            </a:lvl1pPr>
          </a:lstStyle>
          <a:p>
            <a:pPr>
              <a:defRPr/>
            </a:pPr>
            <a:fld id="{4802CAE2-327F-495E-805C-B7D3392C98EA}" type="slidenum">
              <a:rPr lang="en-US" altLang="x-none"/>
              <a:pPr>
                <a:defRPr/>
              </a:pPr>
              <a:t>‹nº›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panose="020B0600070205080204" pitchFamily="3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C4F5C6CE-CC25-4230-851B-7631BED6E7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5A111060-0285-4B6B-A0B9-76988F1A2E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C0BCFE06-B044-41BC-A2C0-1BA92C48A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85150" indent="-301981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207922" indent="-241584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91091" indent="-241584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174260" indent="-241584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657429" indent="-241584" defTabSz="4831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140598" indent="-241584" defTabSz="4831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623767" indent="-241584" defTabSz="4831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4106936" indent="-241584" defTabSz="4831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761D1CE3-C16C-43A4-B35D-1F92B1E17154}" type="slidenum">
              <a:rPr lang="en-US" altLang="pt-BR" smtClean="0"/>
              <a:pPr/>
              <a:t>30</a:t>
            </a:fld>
            <a:endParaRPr lang="en-US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>
            <a:extLst>
              <a:ext uri="{FF2B5EF4-FFF2-40B4-BE49-F238E27FC236}">
                <a16:creationId xmlns:a16="http://schemas.microsoft.com/office/drawing/2014/main" id="{5CB4118B-E05A-4E6D-A604-2DE262BD4A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ço Reservado para Anotações 2">
            <a:extLst>
              <a:ext uri="{FF2B5EF4-FFF2-40B4-BE49-F238E27FC236}">
                <a16:creationId xmlns:a16="http://schemas.microsoft.com/office/drawing/2014/main" id="{EBE07643-45E1-4657-A176-7C16FBA574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0724" name="Espaço Reservado para Número de Slide 3">
            <a:extLst>
              <a:ext uri="{FF2B5EF4-FFF2-40B4-BE49-F238E27FC236}">
                <a16:creationId xmlns:a16="http://schemas.microsoft.com/office/drawing/2014/main" id="{C61ECBF5-60F5-4831-AC7E-99900B321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28769" indent="-31875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75029" indent="-2550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786719" indent="-2550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296731" indent="-2550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779900" indent="-2550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263069" indent="-2550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746238" indent="-2550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229407" indent="-2550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0C803F5-D246-4660-8768-7593E0848AB0}" type="slidenum">
              <a:rPr lang="en-US" altLang="pt-BR">
                <a:latin typeface="Calibri" panose="020F0502020204030204" pitchFamily="34" charset="0"/>
              </a:rPr>
              <a:pPr/>
              <a:t>39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>
            <a:extLst>
              <a:ext uri="{FF2B5EF4-FFF2-40B4-BE49-F238E27FC236}">
                <a16:creationId xmlns:a16="http://schemas.microsoft.com/office/drawing/2014/main" id="{0CA9A805-2F2C-441E-B7AC-060282D426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>
            <a:extLst>
              <a:ext uri="{FF2B5EF4-FFF2-40B4-BE49-F238E27FC236}">
                <a16:creationId xmlns:a16="http://schemas.microsoft.com/office/drawing/2014/main" id="{0C8D2CA2-B5E8-4D75-AFD2-89F213619A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2772" name="Espaço Reservado para Número de Slide 3">
            <a:extLst>
              <a:ext uri="{FF2B5EF4-FFF2-40B4-BE49-F238E27FC236}">
                <a16:creationId xmlns:a16="http://schemas.microsoft.com/office/drawing/2014/main" id="{598D07E0-5591-4959-9F55-A9B555E5C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28769" indent="-31875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75029" indent="-2550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786719" indent="-2550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296731" indent="-2550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779900" indent="-2550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263069" indent="-2550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746238" indent="-2550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229407" indent="-2550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237C63C-6C09-47AF-A688-FCBC4659B897}" type="slidenum">
              <a:rPr lang="en-US" altLang="pt-BR">
                <a:latin typeface="Calibri" panose="020F0502020204030204" pitchFamily="34" charset="0"/>
              </a:rPr>
              <a:pPr/>
              <a:t>40</a:t>
            </a:fld>
            <a:endParaRPr lang="en-US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ea typeface="MS PGothic" charset="-128"/>
              <a:cs typeface="ＭＳ Ｐゴシック" charset="-128"/>
            </a:endParaRPr>
          </a:p>
        </p:txBody>
      </p:sp>
      <p:sp>
        <p:nvSpPr>
          <p:cNvPr id="4608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  <a:ea typeface="MS PGothic" charset="-128"/>
                <a:cs typeface="ＭＳ Ｐゴシック" charset="-128"/>
              </a:defRPr>
            </a:lvl1pPr>
            <a:lvl2pPr marL="785150" indent="-301981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207922" indent="-241584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91091" indent="-241584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174260" indent="-241584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657429" indent="-241584" defTabSz="48316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3140598" indent="-241584" defTabSz="48316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623767" indent="-241584" defTabSz="48316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4106936" indent="-241584" defTabSz="48316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80FF47F9-91AD-C94E-AF8C-AED9F696816D}" type="slidenum">
              <a:rPr lang="pt-BR" altLang="pt-BR"/>
              <a:pPr>
                <a:spcBef>
                  <a:spcPct val="0"/>
                </a:spcBef>
              </a:pPr>
              <a:t>42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297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02CAE2-327F-495E-805C-B7D3392C98EA}" type="slidenum">
              <a:rPr lang="en-US" altLang="x-none" smtClean="0"/>
              <a:pPr>
                <a:defRPr/>
              </a:pPr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17896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DB555-40F8-484F-8E78-96D6A73C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83B40-EFEF-4933-B294-0F0F8E329191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D0EB2-72EB-461C-BF44-1AA324082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9BF78-9A5E-40AC-8FE5-F56F787EA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6955C-F979-4C0D-8A90-717AB7312436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225936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F9CAA-D343-46F8-A3D0-EE18FC2A7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1613A-B992-4972-A56D-FE37BA95C793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F6CB4-F4CE-4661-8C15-2868E707D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2BDA3-348B-4611-815B-0ABE01B7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42175-07F6-48DB-B5F5-F2D6DDA164B8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95073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B8806-0882-44FB-9D97-D509AAA88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EAFAF-72E0-4FED-8A08-A8683AEAC1DE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60CE4-39A3-49E2-9365-83B69D192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112BB-DD2E-4C1D-931D-0EE4F1CE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9F99D-0CD0-40D6-8E75-D3CFDC88DFF9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862559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5F4EA1-29F8-4EC4-90A4-2AE801EB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FD903-7D57-4348-A970-A545167D8E08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34561A-5DB7-4148-884D-9F1CF63E8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8C330C-A228-415E-8582-D62D9D5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58F34-F17C-4E3E-BAC2-DFDD95DC8147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42087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0540292-C732-4068-ABF0-41E0C2903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98064-0FB3-44A6-A935-74B9E41144E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9D624A6-FFB3-45B7-BA33-639C5751E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E537DB8-042F-401A-B6C5-1A9F894A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3B0DC-6D35-4D86-B688-9FBD00CF6F68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7570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07BAE00-1FBE-48B7-8B0A-02D97CFF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F2183-C1D8-41B7-BA16-51C7050217C9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ED47E7E-0395-426B-9ABE-27A042FC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FA68A1-1F37-44F0-B3C1-57A2935EB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5EA8C-09AC-4C04-B177-840EF79FEFFD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785609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33B6122-0126-40EC-BFDD-5AF21E651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D9E77-EFC2-4B35-AFFB-69DBAE2D8FF7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AD1A2F-8DA5-4E34-8651-94A81D0DC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27A9BE2-8A89-467B-8DCF-120F1DC82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CCE7-7D8F-46E1-A20D-CE3C617DBDB7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4087442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12A6EC-156F-4E0F-A02A-E2E56ECFB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349D1-5F1E-4AD3-960C-33FDB8476303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93F017C-872B-44F4-8330-E17E2AE27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8F8660-4A7F-4E71-9E9E-C38973DC0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B1277-7A14-4E5D-9EFC-11F825C7DB7E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96064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B532168-5D0E-4949-AF3F-57F8E9072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2624A-1A53-48BF-8EFF-EFFB4778EFA7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D4E708-A301-4F41-9D80-8C8EA330D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4728C35-1691-4E46-B292-EDEC39E9F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7989E-2CF6-4B2F-8811-6796537698E9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839040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52EC8-D801-4AA5-A0CD-47D6F8E5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FECBA-FE9C-4859-8924-E51613FD8D3F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EB37C-37B2-4B3F-9A36-F08594FC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CB8E6-2B18-494B-9184-5168C4EDA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A203B-ED32-468A-A83C-11480D08A16A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34270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21AC7-24EE-48A1-887C-157C577AD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2BD8-0D73-4DAB-9BA5-9408C199FDBF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98C95-89FB-4F4D-B384-512307B4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532AE-659E-4D4A-981D-D5146FF20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8053E-A151-4EB8-939B-516F7A0EFA13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32301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5671307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74837500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63276697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20872532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11231768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26418951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148141173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493250189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83112902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95398799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424579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863613347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019113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69553145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7492988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06965942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72621716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757197227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429042443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344827214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62591533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43117139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420090896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88341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613490357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480473324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1619476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297545722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530668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179751768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432951183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9990682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40C5E8B-E264-48CD-AD60-F23F5640207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  <a:endParaRPr lang="pt-BR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29A3A6-5A7E-470F-ACC8-F608A69802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  <a:endParaRPr lang="pt-BR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48C86-4613-45C0-B903-92E8CCF4FE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MS PGothic" charset="-128"/>
              </a:defRPr>
            </a:lvl1pPr>
          </a:lstStyle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B3E55-01DE-4297-8861-FD16EEECD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8A9B7-DC64-426F-A221-5FC6D9C3E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MS PGothic" charset="-128"/>
              </a:defRPr>
            </a:lvl1pPr>
          </a:lstStyle>
          <a:p>
            <a:pPr>
              <a:defRPr/>
            </a:pPr>
            <a:fld id="{E290F769-18CB-455B-99A3-A3AB3F3B18BC}" type="slidenum">
              <a:rPr lang="pt-BR" altLang="x-none"/>
              <a:pPr>
                <a:defRPr/>
              </a:pPr>
              <a:t>‹nº›</a:t>
            </a:fld>
            <a:endParaRPr lang="pt-BR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10223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281986-15AA-4131-B311-FB339B5CA212}" type="datetime1">
              <a:rPr lang="en-US" altLang="x-none" smtClean="0"/>
              <a:t>2/15/2023</a:t>
            </a:fld>
            <a:endParaRPr lang="pt-BR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E290F769-18CB-455B-99A3-A3AB3F3B18BC}" type="slidenum">
              <a:rPr lang="pt-BR" altLang="x-none" smtClean="0"/>
              <a:pPr>
                <a:defRPr/>
              </a:pPr>
              <a:t>‹nº›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229261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eet.google.com/kzj-ioqf-gou?hs=22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atedra.ucb.br/" TargetMode="External"/><Relationship Id="rId2" Type="http://schemas.openxmlformats.org/officeDocument/2006/relationships/hyperlink" Target="http://www.pedagogiasocial.net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5B40CEC-AEC9-4E02-01FB-6172B7C1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1</a:t>
            </a:fld>
            <a:endParaRPr lang="pt-BR" altLang="x-none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5E714C0-26B5-9B1C-316D-4BE1A50DA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34501"/>
            <a:ext cx="3167807" cy="902858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7D03F4B-7189-8FD3-ED2C-9CC200F5EB42}"/>
              </a:ext>
            </a:extLst>
          </p:cNvPr>
          <p:cNvSpPr txBox="1"/>
          <p:nvPr/>
        </p:nvSpPr>
        <p:spPr>
          <a:xfrm>
            <a:off x="3715571" y="3549115"/>
            <a:ext cx="473693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MESA REDONDA 3 – Online</a:t>
            </a:r>
            <a:br>
              <a:rPr lang="pt-BR" sz="3200" dirty="0"/>
            </a:br>
            <a:r>
              <a:rPr lang="pt-BR" sz="3200" dirty="0"/>
              <a:t>A vertente decolonial </a:t>
            </a:r>
          </a:p>
          <a:p>
            <a:r>
              <a:rPr lang="pt-BR" sz="3200" dirty="0"/>
              <a:t>da Pedagogia Social </a:t>
            </a:r>
          </a:p>
          <a:p>
            <a:r>
              <a:rPr lang="pt-BR" sz="3200" dirty="0"/>
              <a:t>ao redor do mundo III </a:t>
            </a:r>
          </a:p>
          <a:p>
            <a:r>
              <a:rPr lang="pt-BR" sz="3200" dirty="0"/>
              <a:t>Híbrida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F16E413-2230-8BE1-6346-E8AC7912C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67" y="439502"/>
            <a:ext cx="5467539" cy="247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63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AC75B-64CA-1D76-886A-453FD7DB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Link para a 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37E9E9-085C-A391-BB67-D7DB92894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hlinkClick r:id="rId2"/>
              </a:rPr>
              <a:t>https://meet.google.com/kzj-ioqf-gou?hs=224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E415E57-CBA2-22B2-9F9D-FC196607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2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216401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Número de Slide 4">
            <a:extLst>
              <a:ext uri="{FF2B5EF4-FFF2-40B4-BE49-F238E27FC236}">
                <a16:creationId xmlns:a16="http://schemas.microsoft.com/office/drawing/2014/main" id="{9E8950B4-6A8F-46A6-AF7B-C26F8905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AFC951-5A30-40C4-B4B3-714877308F08}" type="slidenum">
              <a:rPr lang="pt-BR" altLang="pt-BR" sz="1200" smtClean="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pt-BR" altLang="pt-BR" sz="12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C052A76-8E3B-43F0-A889-33B7832BA130}"/>
              </a:ext>
            </a:extLst>
          </p:cNvPr>
          <p:cNvSpPr/>
          <p:nvPr/>
        </p:nvSpPr>
        <p:spPr>
          <a:xfrm>
            <a:off x="975946" y="2009356"/>
            <a:ext cx="7596554" cy="22467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spc="15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Baskerville" charset="0"/>
                <a:cs typeface="Baskerville" charset="0"/>
              </a:rPr>
              <a:t>Educação </a:t>
            </a:r>
            <a:r>
              <a:rPr lang="pt-BR" sz="40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Baskerville" charset="0"/>
                <a:cs typeface="Baskerville" charset="0"/>
              </a:rPr>
              <a:t>Social</a:t>
            </a:r>
            <a:r>
              <a:rPr lang="pt-BR" sz="4000" b="1" spc="15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Baskerville" charset="0"/>
                <a:cs typeface="Baskerville" charset="0"/>
              </a:rPr>
              <a:t>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spc="15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Baskerville" charset="0"/>
                <a:cs typeface="Baskerville" charset="0"/>
              </a:rPr>
              <a:t>entre Conceitos e Principios Metodológicos</a:t>
            </a:r>
            <a:endParaRPr lang="pt-BR" sz="40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  <a:ea typeface="Baskerville" charset="0"/>
              <a:cs typeface="Baskerville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0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  <a:ea typeface="Baskerville" charset="0"/>
              <a:cs typeface="Baskerville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CAB7410-1992-4E56-8330-A0C214FA0A95}"/>
              </a:ext>
            </a:extLst>
          </p:cNvPr>
          <p:cNvSpPr txBox="1"/>
          <p:nvPr/>
        </p:nvSpPr>
        <p:spPr>
          <a:xfrm>
            <a:off x="2483785" y="4303458"/>
            <a:ext cx="45808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b="1" spc="15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Prof. Dr. Geraldo Caliman</a:t>
            </a:r>
            <a:br>
              <a:rPr lang="pt-BR" sz="1800" b="1" spc="15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</a:br>
            <a:r>
              <a:rPr lang="pt-BR" sz="1400" b="1" spc="15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Coordenador da Cátedra UNESCO de Juventude, Educação e Sociedade</a:t>
            </a:r>
            <a:br>
              <a:rPr lang="pt-BR" sz="1400" b="1" spc="15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</a:br>
            <a:r>
              <a:rPr lang="pt-BR" sz="1400" b="1" spc="15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</a:rPr>
              <a:t>Universidade Católica de Brasília</a:t>
            </a:r>
            <a:endParaRPr lang="pt-BR" sz="1800" b="1" spc="150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E5D1DD0-A4AA-419F-94DF-4D9D7A81B026}"/>
              </a:ext>
            </a:extLst>
          </p:cNvPr>
          <p:cNvSpPr txBox="1"/>
          <p:nvPr/>
        </p:nvSpPr>
        <p:spPr>
          <a:xfrm>
            <a:off x="3482617" y="5615582"/>
            <a:ext cx="25832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spc="15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Baskerville" charset="0"/>
                <a:cs typeface="Baskerville" charset="0"/>
                <a:hlinkClick r:id="rId2"/>
              </a:rPr>
              <a:t>pedagogiasocial</a:t>
            </a:r>
            <a:r>
              <a:rPr lang="pt-BR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Baskerville" charset="0"/>
                <a:cs typeface="Baskerville" charset="0"/>
                <a:hlinkClick r:id="rId2"/>
              </a:rPr>
              <a:t>.net</a:t>
            </a:r>
            <a:endParaRPr lang="pt-BR" b="1" spc="15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  <a:ea typeface="Baskerville" charset="0"/>
              <a:cs typeface="Baskerville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spc="15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Baskerville" charset="0"/>
                <a:cs typeface="Baskerville" charset="0"/>
                <a:hlinkClick r:id="rId3"/>
              </a:rPr>
              <a:t>catedra</a:t>
            </a:r>
            <a:r>
              <a:rPr lang="pt-BR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Baskerville" charset="0"/>
                <a:cs typeface="Baskerville" charset="0"/>
                <a:hlinkClick r:id="rId3"/>
              </a:rPr>
              <a:t>.ucb.br</a:t>
            </a:r>
            <a:endParaRPr lang="pt-BR" b="1" spc="15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  <a:ea typeface="Baskerville" charset="0"/>
              <a:cs typeface="Baskerville" charset="0"/>
            </a:endParaRPr>
          </a:p>
          <a:p>
            <a:endParaRPr lang="pt-BR" dirty="0"/>
          </a:p>
        </p:txBody>
      </p:sp>
      <p:pic>
        <p:nvPicPr>
          <p:cNvPr id="11" name="Imagem 10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732D29BD-6F37-4DB3-99E5-5290FAE63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644" y="464779"/>
            <a:ext cx="4131153" cy="1074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ítulo 1">
            <a:extLst>
              <a:ext uri="{FF2B5EF4-FFF2-40B4-BE49-F238E27FC236}">
                <a16:creationId xmlns:a16="http://schemas.microsoft.com/office/drawing/2014/main" id="{E7B54945-C2A9-478A-B4C9-AB55D5D1A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344" y="5701799"/>
            <a:ext cx="5921022" cy="937860"/>
          </a:xfrm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</a:extLst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pt-BR" sz="2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MS PGothic" charset="0"/>
                <a:cs typeface="ＭＳ Ｐゴシック" charset="0"/>
              </a:rPr>
              <a:t>Preâmbulo da </a:t>
            </a:r>
            <a:br>
              <a:rPr lang="pt-BR" sz="2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MS PGothic" charset="0"/>
                <a:cs typeface="ＭＳ Ｐゴシック" charset="0"/>
              </a:rPr>
            </a:br>
            <a:r>
              <a:rPr lang="pt-BR" sz="2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MS PGothic" charset="0"/>
                <a:cs typeface="ＭＳ Ｐゴシック" charset="0"/>
              </a:rPr>
              <a:t>Constituição </a:t>
            </a:r>
            <a:r>
              <a:rPr lang="pt-BR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MS PGothic" charset="0"/>
                <a:cs typeface="ＭＳ Ｐゴシック" charset="0"/>
              </a:rPr>
              <a:t>da UNESCO</a:t>
            </a:r>
          </a:p>
        </p:txBody>
      </p:sp>
      <p:sp>
        <p:nvSpPr>
          <p:cNvPr id="59394" name="Espaço Reservado para Conteúdo 2">
            <a:extLst>
              <a:ext uri="{FF2B5EF4-FFF2-40B4-BE49-F238E27FC236}">
                <a16:creationId xmlns:a16="http://schemas.microsoft.com/office/drawing/2014/main" id="{8C3744C8-F93E-4604-833F-A4C6A1A12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800" y="2463648"/>
            <a:ext cx="6364111" cy="4069127"/>
          </a:xfrm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pt-B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sto MT" panose="02040603050505030304" pitchFamily="18" charset="0"/>
                <a:ea typeface="MS PGothic" charset="0"/>
                <a:cs typeface="ＭＳ Ｐゴシック" charset="0"/>
              </a:rPr>
              <a:t> </a:t>
            </a:r>
            <a:r>
              <a:rPr lang="pt-BR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sto MT" panose="02040603050505030304" pitchFamily="18" charset="0"/>
                <a:ea typeface="MS PGothic" charset="0"/>
                <a:cs typeface="ＭＳ Ｐゴシック" charset="0"/>
              </a:rPr>
              <a:t>“Uma vez que as </a:t>
            </a:r>
            <a:r>
              <a:rPr lang="pt-BR" sz="3600" b="1" i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sto MT" panose="02040603050505030304" pitchFamily="18" charset="0"/>
                <a:ea typeface="MS PGothic" charset="0"/>
                <a:cs typeface="ＭＳ Ｐゴシック" charset="0"/>
              </a:rPr>
              <a:t>guerras nascem na mente </a:t>
            </a:r>
            <a:r>
              <a:rPr lang="pt-BR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sto MT" panose="02040603050505030304" pitchFamily="18" charset="0"/>
                <a:ea typeface="MS PGothic" charset="0"/>
                <a:cs typeface="ＭＳ Ｐゴシック" charset="0"/>
              </a:rPr>
              <a:t>dos homens, </a:t>
            </a:r>
            <a:r>
              <a:rPr lang="pt-BR" sz="3600" b="1" i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sto MT" panose="02040603050505030304" pitchFamily="18" charset="0"/>
                <a:ea typeface="MS PGothic" charset="0"/>
                <a:cs typeface="ＭＳ Ｐゴシック" charset="0"/>
              </a:rPr>
              <a:t>é na mente </a:t>
            </a:r>
            <a:r>
              <a:rPr lang="pt-BR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sto MT" panose="02040603050505030304" pitchFamily="18" charset="0"/>
                <a:ea typeface="MS PGothic" charset="0"/>
                <a:cs typeface="ＭＳ Ｐゴシック" charset="0"/>
              </a:rPr>
              <a:t>dos homens que devem ser construídas as defesas da paz</a:t>
            </a:r>
            <a:r>
              <a:rPr lang="pt-B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sto MT" panose="02040603050505030304" pitchFamily="18" charset="0"/>
                <a:ea typeface="MS PGothic" charset="0"/>
                <a:cs typeface="ＭＳ Ｐゴシック" charset="0"/>
              </a:rPr>
              <a:t>”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C486776-BEB8-42F6-A05A-29740C132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4</a:t>
            </a:fld>
            <a:endParaRPr lang="pt-BR" altLang="x-none"/>
          </a:p>
        </p:txBody>
      </p:sp>
      <p:pic>
        <p:nvPicPr>
          <p:cNvPr id="6" name="Imagem 5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4465A0F-3155-46E7-82F3-BE9A8DF48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278" y="863132"/>
            <a:ext cx="4131153" cy="10741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A43944D-CBF6-4FB7-BC35-2AF48DBC0F7D}"/>
              </a:ext>
            </a:extLst>
          </p:cNvPr>
          <p:cNvSpPr txBox="1"/>
          <p:nvPr/>
        </p:nvSpPr>
        <p:spPr>
          <a:xfrm>
            <a:off x="1348966" y="3073170"/>
            <a:ext cx="700134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pt-BR" sz="2800"/>
              <a:t>Responsabilidade social é toda e qualquer ação que possa contribuir para a melhoria da </a:t>
            </a:r>
            <a:r>
              <a:rPr lang="pt-BR" sz="2800">
                <a:solidFill>
                  <a:srgbClr val="FF0000"/>
                </a:solidFill>
              </a:rPr>
              <a:t>qualidade de vida </a:t>
            </a:r>
            <a:r>
              <a:rPr lang="pt-BR" sz="2800"/>
              <a:t>da sociedade </a:t>
            </a:r>
          </a:p>
          <a:p>
            <a:pPr marL="385763" indent="-385763">
              <a:buFont typeface="+mj-lt"/>
              <a:buAutoNum type="arabicPeriod"/>
            </a:pPr>
            <a:endParaRPr lang="pt-BR" sz="2800"/>
          </a:p>
          <a:p>
            <a:pPr marL="385763" indent="-385763">
              <a:buFont typeface="+mj-lt"/>
              <a:buAutoNum type="arabicPeriod"/>
            </a:pPr>
            <a:r>
              <a:rPr lang="pt-BR" sz="2800"/>
              <a:t>Educação Superior é responsável por formar </a:t>
            </a:r>
            <a:r>
              <a:rPr lang="pt-BR" sz="2800">
                <a:solidFill>
                  <a:srgbClr val="FF0000"/>
                </a:solidFill>
              </a:rPr>
              <a:t>profissionais comprometidos </a:t>
            </a:r>
            <a:r>
              <a:rPr lang="pt-BR" sz="2800"/>
              <a:t>com o meio social em que estão inseridos, a LDB (1996)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BA66F1B-9886-4883-AC88-21DD2DC48F31}"/>
              </a:ext>
            </a:extLst>
          </p:cNvPr>
          <p:cNvSpPr txBox="1"/>
          <p:nvPr/>
        </p:nvSpPr>
        <p:spPr>
          <a:xfrm>
            <a:off x="2281708" y="1221143"/>
            <a:ext cx="5059014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700"/>
              <a:t>Responsabilidade Social </a:t>
            </a:r>
          </a:p>
          <a:p>
            <a:r>
              <a:rPr lang="pt-BR" sz="2700"/>
              <a:t>das Instituições de Ensino Superior</a:t>
            </a:r>
          </a:p>
          <a:p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2031600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aixaDeTexto 4">
            <a:extLst>
              <a:ext uri="{FF2B5EF4-FFF2-40B4-BE49-F238E27FC236}">
                <a16:creationId xmlns:a16="http://schemas.microsoft.com/office/drawing/2014/main" id="{4EEE10E5-C9F0-42A5-BA67-D4BD0BF0E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0993652"/>
              </p:ext>
            </p:extLst>
          </p:nvPr>
        </p:nvGraphicFramePr>
        <p:xfrm>
          <a:off x="2121411" y="624690"/>
          <a:ext cx="6556058" cy="5776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167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74C71C-D1A1-40BE-A127-7C520D6F4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Problematização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68C6DA-B1E7-47CF-B65B-33EB7272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25EA8C-09AC-4C04-B177-840EF79FEFFD}" type="slidenum">
              <a:rPr lang="pt-BR" altLang="x-none" smtClean="0"/>
              <a:pPr>
                <a:defRPr/>
              </a:pPr>
              <a:t>7</a:t>
            </a:fld>
            <a:endParaRPr lang="pt-BR" altLang="x-none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AF9646-632A-44D0-8716-C731E264D893}"/>
              </a:ext>
            </a:extLst>
          </p:cNvPr>
          <p:cNvSpPr txBox="1"/>
          <p:nvPr/>
        </p:nvSpPr>
        <p:spPr>
          <a:xfrm>
            <a:off x="1530036" y="1653925"/>
            <a:ext cx="7084337" cy="4438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pt-BR" sz="3200">
                <a:solidFill>
                  <a:srgbClr val="59595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Sociedade está impregnada de áreas relacionais imersas em </a:t>
            </a:r>
            <a:r>
              <a:rPr lang="pt-BR" sz="320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culturas</a:t>
            </a:r>
            <a:r>
              <a:rPr lang="pt-BR" sz="3200">
                <a:solidFill>
                  <a:srgbClr val="59595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marcadas pelo </a:t>
            </a:r>
            <a:r>
              <a:rPr lang="pt-BR" sz="320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conflito</a:t>
            </a:r>
            <a:r>
              <a:rPr lang="pt-BR" sz="3200">
                <a:solidFill>
                  <a:srgbClr val="595959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e às vezes pela </a:t>
            </a:r>
            <a:r>
              <a:rPr lang="pt-BR" sz="320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violência</a:t>
            </a:r>
            <a:endParaRPr lang="pt-BR" sz="320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pt-BR" sz="3200">
                <a:solidFill>
                  <a:srgbClr val="5959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pt-BR" sz="320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dimensão social da educação </a:t>
            </a:r>
            <a:r>
              <a:rPr lang="pt-BR" sz="3200">
                <a:solidFill>
                  <a:srgbClr val="5959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emerge como uma necessidade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pt-BR" sz="3200" i="1">
                <a:solidFill>
                  <a:srgbClr val="5959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"A Pedagogia Social como educação aplicada aos contextos de </a:t>
            </a:r>
            <a:r>
              <a:rPr lang="pt-BR" sz="3200" i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pobreza</a:t>
            </a:r>
            <a:r>
              <a:rPr lang="pt-BR" sz="3200" i="1">
                <a:solidFill>
                  <a:srgbClr val="5959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“?</a:t>
            </a:r>
          </a:p>
        </p:txBody>
      </p:sp>
    </p:spTree>
    <p:extLst>
      <p:ext uri="{BB962C8B-B14F-4D97-AF65-F5344CB8AC3E}">
        <p14:creationId xmlns:p14="http://schemas.microsoft.com/office/powerpoint/2010/main" val="3005619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05476-6588-4120-A2A7-B647E71C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686" y="274638"/>
            <a:ext cx="5872114" cy="1143000"/>
          </a:xfrm>
        </p:spPr>
        <p:txBody>
          <a:bodyPr/>
          <a:lstStyle/>
          <a:p>
            <a:r>
              <a:rPr lang="pt-BR"/>
              <a:t>Pedagogia Social – UPS</a:t>
            </a:r>
            <a:br>
              <a:rPr lang="pt-BR"/>
            </a:br>
            <a:r>
              <a:rPr lang="pt-BR" sz="2400">
                <a:solidFill>
                  <a:srgbClr val="FF0000"/>
                </a:solidFill>
              </a:rPr>
              <a:t>Graduação em Pedagogia Social: 3 anos</a:t>
            </a:r>
            <a:endParaRPr lang="pt-BR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BE54A0-61F4-4D68-B28F-134ECDFB6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392" y="2533453"/>
            <a:ext cx="7989216" cy="3923908"/>
          </a:xfrm>
        </p:spPr>
        <p:txBody>
          <a:bodyPr/>
          <a:lstStyle/>
          <a:p>
            <a:pPr marL="0" indent="0">
              <a:buNone/>
            </a:pPr>
            <a:r>
              <a:rPr lang="pt-BR" sz="2400" b="0" i="0" dirty="0">
                <a:solidFill>
                  <a:srgbClr val="000000"/>
                </a:solidFill>
                <a:effectLst/>
                <a:latin typeface="source-sans-pro"/>
              </a:rPr>
              <a:t>GRADUAÇÃO</a:t>
            </a:r>
          </a:p>
          <a:p>
            <a:pPr>
              <a:buFontTx/>
              <a:buChar char="-"/>
            </a:pP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source-sans-pro"/>
              </a:rPr>
              <a:t>Educador Profissional </a:t>
            </a:r>
            <a:r>
              <a:rPr lang="pt-BR" sz="2400" dirty="0" err="1">
                <a:solidFill>
                  <a:srgbClr val="000000"/>
                </a:solidFill>
                <a:latin typeface="source-sans-pro"/>
              </a:rPr>
              <a:t>sociopedagogico</a:t>
            </a:r>
            <a:r>
              <a:rPr lang="pt-BR" sz="2400" dirty="0">
                <a:solidFill>
                  <a:srgbClr val="000000"/>
                </a:solidFill>
                <a:latin typeface="source-sans-pro"/>
              </a:rPr>
              <a:t> para os serviços educativos e estruturas de </a:t>
            </a: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source-sans-pro"/>
              </a:rPr>
              <a:t>prevenção</a:t>
            </a:r>
            <a:r>
              <a:rPr lang="pt-BR" sz="2400" dirty="0">
                <a:solidFill>
                  <a:srgbClr val="000000"/>
                </a:solidFill>
                <a:latin typeface="source-sans-pro"/>
              </a:rPr>
              <a:t>, </a:t>
            </a: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source-sans-pro"/>
              </a:rPr>
              <a:t>apoio</a:t>
            </a:r>
            <a:r>
              <a:rPr lang="pt-BR" sz="2400" dirty="0">
                <a:solidFill>
                  <a:srgbClr val="000000"/>
                </a:solidFill>
                <a:latin typeface="source-sans-pro"/>
              </a:rPr>
              <a:t>, </a:t>
            </a: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source-sans-pro"/>
              </a:rPr>
              <a:t>cuidado</a:t>
            </a:r>
            <a:r>
              <a:rPr lang="pt-BR" sz="2400" dirty="0">
                <a:solidFill>
                  <a:srgbClr val="000000"/>
                </a:solidFill>
                <a:latin typeface="source-sans-pro"/>
              </a:rPr>
              <a:t> das pessoas e desenvolvimento da </a:t>
            </a: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source-sans-pro"/>
              </a:rPr>
              <a:t>comunidade local</a:t>
            </a:r>
            <a:r>
              <a:rPr lang="pt-BR" sz="2400" dirty="0">
                <a:solidFill>
                  <a:srgbClr val="000000"/>
                </a:solidFill>
                <a:latin typeface="source-sans-pro"/>
              </a:rPr>
              <a:t>;</a:t>
            </a:r>
          </a:p>
          <a:p>
            <a:pPr>
              <a:buFontTx/>
              <a:buChar char="-"/>
            </a:pPr>
            <a:r>
              <a:rPr lang="pt-BR" sz="2400" dirty="0">
                <a:solidFill>
                  <a:srgbClr val="000000"/>
                </a:solidFill>
                <a:latin typeface="source-sans-pro"/>
              </a:rPr>
              <a:t>Educador Profissional dos serviços educativos para a </a:t>
            </a: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source-sans-pro"/>
              </a:rPr>
              <a:t>infância</a:t>
            </a:r>
            <a:r>
              <a:rPr lang="pt-BR" sz="2400" dirty="0">
                <a:solidFill>
                  <a:srgbClr val="000000"/>
                </a:solidFill>
                <a:latin typeface="source-sans-pro"/>
              </a:rPr>
              <a:t>;</a:t>
            </a:r>
          </a:p>
          <a:p>
            <a:pPr>
              <a:buFontTx/>
              <a:buChar char="-"/>
            </a:pPr>
            <a:r>
              <a:rPr lang="pt-BR" sz="2400" dirty="0">
                <a:solidFill>
                  <a:srgbClr val="000000"/>
                </a:solidFill>
                <a:latin typeface="source-sans-pro"/>
              </a:rPr>
              <a:t>Educador Profissional </a:t>
            </a:r>
            <a:r>
              <a:rPr lang="pt-BR" sz="2400" dirty="0" err="1">
                <a:solidFill>
                  <a:srgbClr val="000000"/>
                </a:solidFill>
                <a:latin typeface="source-sans-pro"/>
              </a:rPr>
              <a:t>sociopedagogico</a:t>
            </a:r>
            <a:r>
              <a:rPr lang="pt-BR" sz="2400" dirty="0">
                <a:solidFill>
                  <a:srgbClr val="000000"/>
                </a:solidFill>
                <a:latin typeface="source-sans-pro"/>
              </a:rPr>
              <a:t> para serviços voltados a </a:t>
            </a: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source-sans-pro"/>
              </a:rPr>
              <a:t>Pessoas com Deficiência </a:t>
            </a:r>
            <a:r>
              <a:rPr lang="pt-BR" sz="2400" dirty="0">
                <a:solidFill>
                  <a:srgbClr val="000000"/>
                </a:solidFill>
                <a:latin typeface="source-sans-pro"/>
              </a:rPr>
              <a:t>. </a:t>
            </a:r>
          </a:p>
          <a:p>
            <a:pPr marL="0" indent="0">
              <a:buNone/>
            </a:pPr>
            <a:endParaRPr lang="pt-BR" sz="3600" dirty="0">
              <a:solidFill>
                <a:srgbClr val="BA162F"/>
              </a:solidFill>
              <a:latin typeface="DIN"/>
            </a:endParaRPr>
          </a:p>
        </p:txBody>
      </p:sp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98A25D6-1417-45A7-AB55-63A1E488B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17" y="94956"/>
            <a:ext cx="2357486" cy="1897776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3D2FFB-1771-4616-8EEB-8427A1AAC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8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36709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0C18E6-9823-4689-B396-0F696D8B1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041" y="1901859"/>
            <a:ext cx="8229600" cy="4216138"/>
          </a:xfrm>
        </p:spPr>
        <p:txBody>
          <a:bodyPr/>
          <a:lstStyle/>
          <a:p>
            <a:pPr marL="0" indent="0" algn="just">
              <a:buNone/>
            </a:pPr>
            <a:endParaRPr lang="pt-BR" sz="1600">
              <a:solidFill>
                <a:srgbClr val="BA162F"/>
              </a:solidFill>
              <a:latin typeface="DIN"/>
            </a:endParaRPr>
          </a:p>
          <a:p>
            <a:pPr marL="0" indent="0" algn="just">
              <a:buNone/>
            </a:pPr>
            <a:r>
              <a:rPr lang="pt-BR" sz="2800" dirty="0">
                <a:solidFill>
                  <a:srgbClr val="BA162F"/>
                </a:solidFill>
                <a:latin typeface="DIN"/>
                <a:ea typeface="MS PGothic"/>
              </a:rPr>
              <a:t>Linha de Pesquisa: Projetação e Administração</a:t>
            </a:r>
          </a:p>
          <a:p>
            <a:pPr algn="just">
              <a:buFontTx/>
              <a:buChar char="-"/>
            </a:pPr>
            <a:r>
              <a:rPr lang="pt-BR" sz="1600" dirty="0">
                <a:solidFill>
                  <a:srgbClr val="000000"/>
                </a:solidFill>
                <a:latin typeface="source-sans-pro"/>
                <a:ea typeface="MS PGothic"/>
              </a:rPr>
              <a:t>Planejar sistemas e serviços educacionais e socioeducativos em contextos e territórios em resposta às demandas educativas emergentes;</a:t>
            </a:r>
          </a:p>
          <a:p>
            <a:pPr algn="just">
              <a:buFontTx/>
              <a:buChar char="-"/>
            </a:pPr>
            <a:r>
              <a:rPr lang="pt-BR" sz="1600" dirty="0">
                <a:solidFill>
                  <a:srgbClr val="000000"/>
                </a:solidFill>
                <a:latin typeface="source-sans-pro"/>
                <a:ea typeface="MS PGothic"/>
              </a:rPr>
              <a:t>Organizar e gerir intervenções e serviços educativos e formativos ou de apoio à formação nas áreas familiar, escolar, logístico, ambiental, etc.;</a:t>
            </a:r>
          </a:p>
          <a:p>
            <a:pPr algn="just">
              <a:buFontTx/>
              <a:buChar char="-"/>
            </a:pPr>
            <a:r>
              <a:rPr lang="pt-BR" sz="1600" dirty="0">
                <a:solidFill>
                  <a:srgbClr val="000000"/>
                </a:solidFill>
                <a:latin typeface="source-sans-pro"/>
                <a:ea typeface="MS PGothic"/>
              </a:rPr>
              <a:t>Ativar e animar redes locais e regionais integrando e dando suporte as suas atividades educacionais.</a:t>
            </a:r>
          </a:p>
          <a:p>
            <a:pPr marL="0" indent="0">
              <a:buNone/>
            </a:pPr>
            <a:endParaRPr lang="pt-BR" sz="1600" b="0" i="0">
              <a:solidFill>
                <a:srgbClr val="000000"/>
              </a:solidFill>
              <a:effectLst/>
              <a:latin typeface="source-sans-pro"/>
            </a:endParaRPr>
          </a:p>
          <a:p>
            <a:pPr marL="0" indent="0" algn="l">
              <a:buNone/>
            </a:pPr>
            <a:r>
              <a:rPr lang="pt-BR" sz="2800" dirty="0">
                <a:solidFill>
                  <a:srgbClr val="BA162F"/>
                </a:solidFill>
                <a:latin typeface="DIN"/>
                <a:ea typeface="MS PGothic"/>
              </a:rPr>
              <a:t>Linha de Pesquisa: Consultoria</a:t>
            </a:r>
            <a:endParaRPr lang="pt-BR" sz="2800" b="0" i="0" dirty="0">
              <a:solidFill>
                <a:srgbClr val="BA162F"/>
              </a:solidFill>
              <a:effectLst/>
              <a:latin typeface="DIN"/>
            </a:endParaRPr>
          </a:p>
          <a:p>
            <a:pPr algn="just">
              <a:buFontTx/>
              <a:buChar char="-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source-sans-pro"/>
                <a:ea typeface="MS PGothic"/>
              </a:rPr>
              <a:t>Avaliar e apoiar o trabalho educativo e socioeducativo exercido por educadores e grupos de trabalho voltados a uma finalidade educativa (supervisão, consultoria, formação);</a:t>
            </a:r>
          </a:p>
          <a:p>
            <a:pPr algn="just">
              <a:buFontTx/>
              <a:buChar char="-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source-sans-pro"/>
                <a:ea typeface="MS PGothic"/>
              </a:rPr>
              <a:t>Potencializar e formar figuras educativas (profissionais, formadores, animadores, pais etc.);</a:t>
            </a:r>
          </a:p>
          <a:p>
            <a:pPr algn="just">
              <a:buFontTx/>
              <a:buChar char="-"/>
            </a:pPr>
            <a:r>
              <a:rPr lang="pt-BR" sz="1600" dirty="0">
                <a:solidFill>
                  <a:srgbClr val="000000"/>
                </a:solidFill>
                <a:latin typeface="source-sans-pro"/>
                <a:ea typeface="MS PGothic"/>
              </a:rPr>
              <a:t>Gerir e favorecer a solução de problemas educativos em contextos específicos.</a:t>
            </a:r>
            <a:endParaRPr lang="pt-BR" sz="1600" b="0" i="0" dirty="0">
              <a:solidFill>
                <a:srgbClr val="000000"/>
              </a:solidFill>
              <a:effectLst/>
              <a:latin typeface="source-sans-pro"/>
              <a:ea typeface="MS PGothic"/>
            </a:endParaRPr>
          </a:p>
          <a:p>
            <a:pPr marL="0" indent="0" algn="just">
              <a:buNone/>
            </a:pPr>
            <a:endParaRPr lang="pt-BR" sz="1600" b="0" i="0">
              <a:solidFill>
                <a:srgbClr val="000000"/>
              </a:solidFill>
              <a:effectLst/>
              <a:latin typeface="source-sans-pro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43C5F5-6C6C-493B-8BA5-2ABF6091E529}"/>
              </a:ext>
            </a:extLst>
          </p:cNvPr>
          <p:cNvSpPr txBox="1">
            <a:spLocks/>
          </p:cNvSpPr>
          <p:nvPr/>
        </p:nvSpPr>
        <p:spPr bwMode="auto">
          <a:xfrm>
            <a:off x="2814686" y="274637"/>
            <a:ext cx="5872114" cy="162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MS PGothic" panose="020B0600070205080204" pitchFamily="34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panose="020B0600070205080204" pitchFamily="3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panose="020B0600070205080204" pitchFamily="3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panose="020B0600070205080204" pitchFamily="3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panose="020B0600070205080204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pt-BR"/>
              <a:t>Pedagogia Social – UPS</a:t>
            </a:r>
            <a:br>
              <a:rPr lang="pt-BR"/>
            </a:br>
            <a:r>
              <a:rPr lang="pt-BR" sz="2400">
                <a:solidFill>
                  <a:srgbClr val="FF0000"/>
                </a:solidFill>
              </a:rPr>
              <a:t>Mestrado (2 anos) e Doutorado (4 anos) em Pedagogia Social</a:t>
            </a:r>
            <a:endParaRPr lang="pt-BR">
              <a:solidFill>
                <a:srgbClr val="FF0000"/>
              </a:solidFill>
            </a:endParaRPr>
          </a:p>
        </p:txBody>
      </p:sp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9970107B-49E1-4D02-8600-FE0D349AE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17" y="94956"/>
            <a:ext cx="2357486" cy="1897776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61E5235-C82C-4D49-8E5D-9F614470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9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843140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Foto editada de grupo de pessoas posando para foto&#10;&#10;Descrição gerada automaticamente">
            <a:extLst>
              <a:ext uri="{FF2B5EF4-FFF2-40B4-BE49-F238E27FC236}">
                <a16:creationId xmlns:a16="http://schemas.microsoft.com/office/drawing/2014/main" id="{E0CEC261-6126-4A6E-8D5E-2475F958D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122" y="980389"/>
            <a:ext cx="9030878" cy="58776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A35A5B5-0712-4129-B0B4-31623DF61E6E}"/>
              </a:ext>
            </a:extLst>
          </p:cNvPr>
          <p:cNvSpPr txBox="1"/>
          <p:nvPr/>
        </p:nvSpPr>
        <p:spPr>
          <a:xfrm>
            <a:off x="282804" y="141401"/>
            <a:ext cx="8078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/>
              <a:t>Turma Pedagogia Social 2004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C8DD58E-27CD-4B48-9CC7-21535418C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10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932169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75549-661A-43D9-BCC8-1E1EE849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2400" b="1" dirty="0">
                <a:latin typeface="Copperplate Gothic Bold" pitchFamily="34" charset="0"/>
              </a:rPr>
              <a:t>Evolução da Pedagogia Social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DD64EB-3303-4781-8154-FA4ED668317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43863" cy="4873625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pt-BR" dirty="0"/>
              <a:t>Anos 30’: Tendência ao </a:t>
            </a:r>
            <a:r>
              <a:rPr lang="pt-BR" dirty="0">
                <a:solidFill>
                  <a:srgbClr val="FF0000"/>
                </a:solidFill>
              </a:rPr>
              <a:t>Controle Social</a:t>
            </a:r>
            <a:r>
              <a:rPr lang="pt-BR" dirty="0"/>
              <a:t>: menor e periculosidade – questão de polícia mais que questão social. Segregação para não contagiar a sociedade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pt-BR" dirty="0"/>
              <a:t>60’ Tendência </a:t>
            </a:r>
            <a:r>
              <a:rPr lang="pt-BR" dirty="0">
                <a:solidFill>
                  <a:srgbClr val="FF0000"/>
                </a:solidFill>
              </a:rPr>
              <a:t>Assistencialista</a:t>
            </a:r>
            <a:r>
              <a:rPr lang="pt-BR" dirty="0"/>
              <a:t> SAM – Febem e </a:t>
            </a:r>
            <a:r>
              <a:rPr lang="pt-BR" dirty="0" err="1"/>
              <a:t>Funabem</a:t>
            </a:r>
            <a:r>
              <a:rPr lang="pt-BR" dirty="0"/>
              <a:t>: Ciclo perverso da institucionalização – triagem, rotulação, deportada e confinamento.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pt-BR" dirty="0"/>
              <a:t>70’: Tendência da Educação </a:t>
            </a:r>
            <a:r>
              <a:rPr lang="pt-BR" dirty="0">
                <a:solidFill>
                  <a:srgbClr val="FF0000"/>
                </a:solidFill>
              </a:rPr>
              <a:t>Progressista</a:t>
            </a:r>
            <a:r>
              <a:rPr lang="pt-BR" dirty="0"/>
              <a:t>: pragmática e de atenção aos interesses e experiências pessoais e voltada a resolver mais os problemas da sociedade que não os do adolescente. Não mais socialmente perigoso mas </a:t>
            </a:r>
            <a:r>
              <a:rPr lang="pt-BR" dirty="0">
                <a:solidFill>
                  <a:srgbClr val="FF0000"/>
                </a:solidFill>
              </a:rPr>
              <a:t>feixe de necessidades</a:t>
            </a:r>
            <a:r>
              <a:rPr lang="pt-BR" dirty="0"/>
              <a:t>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pt-BR" dirty="0"/>
              <a:t>80’: Tendência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crítico-estrutural</a:t>
            </a:r>
            <a:r>
              <a:rPr lang="pt-BR" dirty="0"/>
              <a:t>: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necessidades</a:t>
            </a:r>
            <a:r>
              <a:rPr lang="pt-BR" dirty="0"/>
              <a:t> se tornam direitos; sujeito de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direitos</a:t>
            </a:r>
            <a:r>
              <a:rPr lang="pt-BR" dirty="0"/>
              <a:t> &amp; responsabilização social. Políticas públicas.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/>
          </a:p>
        </p:txBody>
      </p:sp>
      <p:sp>
        <p:nvSpPr>
          <p:cNvPr id="12292" name="Espaço Reservado para Número de Slide 3">
            <a:extLst>
              <a:ext uri="{FF2B5EF4-FFF2-40B4-BE49-F238E27FC236}">
                <a16:creationId xmlns:a16="http://schemas.microsoft.com/office/drawing/2014/main" id="{16E35D0C-62DA-4A61-A49B-9151C3F27C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A5BA300-624C-4C23-8D54-3D1584D49DDB}" type="slidenum">
              <a:rPr lang="pt-BR" altLang="pt-BR" sz="1400" smtClean="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pt-BR" altLang="pt-BR" sz="1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5AE10B-A23E-4832-A91D-481D157231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9750" y="692150"/>
            <a:ext cx="7993063" cy="5616575"/>
          </a:xfrm>
        </p:spPr>
        <p:txBody>
          <a:bodyPr/>
          <a:lstStyle/>
          <a:p>
            <a:pPr>
              <a:defRPr/>
            </a:pPr>
            <a:r>
              <a:rPr lang="pt-BR" sz="2400" dirty="0"/>
              <a:t>90’: Inicio da </a:t>
            </a:r>
            <a:r>
              <a:rPr lang="pt-BR" sz="2400" dirty="0">
                <a:solidFill>
                  <a:srgbClr val="FF0000"/>
                </a:solidFill>
              </a:rPr>
              <a:t>implantação do ECA</a:t>
            </a:r>
            <a:r>
              <a:rPr lang="pt-BR" sz="2400" dirty="0"/>
              <a:t>: centralidade nos direitos humanos e cidadania. Inicia-se a reflexão no Brasil, sobre a Pedagogia Social. </a:t>
            </a:r>
            <a:r>
              <a:rPr lang="pt-BR" sz="2400" dirty="0">
                <a:solidFill>
                  <a:srgbClr val="FF0000"/>
                </a:solidFill>
              </a:rPr>
              <a:t>Formação de profissionais </a:t>
            </a:r>
            <a:r>
              <a:rPr lang="pt-BR" sz="2400" dirty="0"/>
              <a:t>brasileiros da PSO no </a:t>
            </a:r>
            <a:r>
              <a:rPr lang="pt-BR" sz="2400" dirty="0">
                <a:solidFill>
                  <a:srgbClr val="FF0000"/>
                </a:solidFill>
              </a:rPr>
              <a:t>exterior</a:t>
            </a:r>
            <a:r>
              <a:rPr lang="pt-BR" sz="2400" dirty="0"/>
              <a:t>. </a:t>
            </a:r>
          </a:p>
          <a:p>
            <a:pPr>
              <a:defRPr/>
            </a:pPr>
            <a:r>
              <a:rPr lang="pt-BR" sz="2400" dirty="0"/>
              <a:t>2000’: fase de construção de uma pedagogia social com </a:t>
            </a:r>
            <a:r>
              <a:rPr lang="pt-BR" sz="2400" dirty="0">
                <a:solidFill>
                  <a:srgbClr val="FF0000"/>
                </a:solidFill>
              </a:rPr>
              <a:t>identidade brasileira </a:t>
            </a:r>
            <a:r>
              <a:rPr lang="pt-BR" sz="2400" dirty="0"/>
              <a:t>nos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r>
              <a:rPr lang="pt-BR" sz="2400" dirty="0"/>
              <a:t>Congressos Internacionais de Pedagogia Social. (Roberto, João Clemente, Stela Graciani, Sueli, </a:t>
            </a:r>
            <a:r>
              <a:rPr lang="pt-BR" sz="2400" dirty="0" err="1"/>
              <a:t>Evelcy</a:t>
            </a:r>
            <a:r>
              <a:rPr lang="pt-BR" sz="2400" dirty="0"/>
              <a:t>...). </a:t>
            </a:r>
          </a:p>
          <a:p>
            <a:pPr>
              <a:defRPr/>
            </a:pPr>
            <a:r>
              <a:rPr lang="pt-BR" sz="2400" dirty="0"/>
              <a:t>A fase atual: </a:t>
            </a:r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Sistematização</a:t>
            </a:r>
            <a:r>
              <a:rPr lang="pt-BR" sz="2400" dirty="0"/>
              <a:t> através de estudos sobre as metodologias utilizadas na educação social; </a:t>
            </a:r>
          </a:p>
          <a:p>
            <a:pPr>
              <a:defRPr/>
            </a:pPr>
            <a:r>
              <a:rPr lang="pt-BR" sz="2400" dirty="0"/>
              <a:t>Em perspectiva: a construção da identidade e </a:t>
            </a:r>
            <a:r>
              <a:rPr lang="pt-BR" sz="2400" dirty="0">
                <a:solidFill>
                  <a:srgbClr val="FF0000"/>
                </a:solidFill>
              </a:rPr>
              <a:t>formação do Educador social</a:t>
            </a:r>
            <a:r>
              <a:rPr lang="pt-BR" sz="2400" dirty="0"/>
              <a:t>, profissional da Pedagogia social. </a:t>
            </a:r>
          </a:p>
        </p:txBody>
      </p:sp>
      <p:sp>
        <p:nvSpPr>
          <p:cNvPr id="13315" name="Espaço Reservado para Número de Slide 3">
            <a:extLst>
              <a:ext uri="{FF2B5EF4-FFF2-40B4-BE49-F238E27FC236}">
                <a16:creationId xmlns:a16="http://schemas.microsoft.com/office/drawing/2014/main" id="{3E5C6BFE-6DFF-4D6F-8C86-0DAFFD1CFD5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1D61241-B489-4B4D-B3FD-097C45D45B54}" type="slidenum">
              <a:rPr lang="pt-BR" altLang="pt-BR" smtClean="0">
                <a:solidFill>
                  <a:srgbClr val="FFFFFF"/>
                </a:solidFill>
              </a:rPr>
              <a:pPr/>
              <a:t>12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ítulo 1">
            <a:extLst>
              <a:ext uri="{FF2B5EF4-FFF2-40B4-BE49-F238E27FC236}">
                <a16:creationId xmlns:a16="http://schemas.microsoft.com/office/drawing/2014/main" id="{94032FF0-A745-4005-9CEC-35505762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Educação = escola ?</a:t>
            </a:r>
          </a:p>
        </p:txBody>
      </p:sp>
      <p:sp>
        <p:nvSpPr>
          <p:cNvPr id="57346" name="Espaço Reservado para Conteúdo 2">
            <a:extLst>
              <a:ext uri="{FF2B5EF4-FFF2-40B4-BE49-F238E27FC236}">
                <a16:creationId xmlns:a16="http://schemas.microsoft.com/office/drawing/2014/main" id="{015FE8BC-4804-4D2C-B83A-686D45B59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27138"/>
            <a:ext cx="8229600" cy="5173662"/>
          </a:xfrm>
        </p:spPr>
        <p:txBody>
          <a:bodyPr/>
          <a:lstStyle/>
          <a:p>
            <a:r>
              <a:rPr lang="pt-BR" altLang="pt-BR" sz="2800" dirty="0"/>
              <a:t>Tendências à </a:t>
            </a:r>
            <a:r>
              <a:rPr lang="pt-BR" altLang="pt-BR" sz="2800" b="1" dirty="0">
                <a:solidFill>
                  <a:srgbClr val="FF0000"/>
                </a:solidFill>
              </a:rPr>
              <a:t>identificação</a:t>
            </a:r>
            <a:r>
              <a:rPr lang="pt-BR" altLang="pt-BR" sz="2800" dirty="0"/>
              <a:t> entre Educação e Escola</a:t>
            </a:r>
          </a:p>
          <a:p>
            <a:r>
              <a:rPr lang="pt-BR" altLang="pt-BR" sz="2800" dirty="0"/>
              <a:t>Escola é instituição histórica: é a principal, mas é </a:t>
            </a:r>
            <a:r>
              <a:rPr lang="pt-BR" altLang="pt-BR" sz="2800" b="1" dirty="0">
                <a:solidFill>
                  <a:srgbClr val="FF0000"/>
                </a:solidFill>
              </a:rPr>
              <a:t>uma entre as formas </a:t>
            </a:r>
            <a:r>
              <a:rPr lang="pt-BR" altLang="pt-BR" sz="2800" dirty="0"/>
              <a:t>de viabilização da educação</a:t>
            </a:r>
          </a:p>
          <a:p>
            <a:r>
              <a:rPr lang="pt-BR" altLang="pt-BR" sz="2800" dirty="0"/>
              <a:t>Tende a ser um </a:t>
            </a:r>
            <a:r>
              <a:rPr lang="pt-BR" altLang="pt-BR" sz="2800" b="1" dirty="0">
                <a:solidFill>
                  <a:srgbClr val="FF0000"/>
                </a:solidFill>
              </a:rPr>
              <a:t>momento</a:t>
            </a:r>
            <a:r>
              <a:rPr lang="pt-BR" altLang="pt-BR" sz="2800" dirty="0"/>
              <a:t> do processo educacional global</a:t>
            </a:r>
          </a:p>
          <a:p>
            <a:r>
              <a:rPr lang="pt-BR" altLang="pt-BR" sz="2800" dirty="0"/>
              <a:t>Complementariedade e interdependência dos processos educativos (seja na escola como na vida)</a:t>
            </a:r>
          </a:p>
          <a:p>
            <a:r>
              <a:rPr lang="pt-BR" altLang="pt-BR" sz="2800" dirty="0"/>
              <a:t>Mundo do </a:t>
            </a:r>
            <a:r>
              <a:rPr lang="pt-BR" altLang="pt-BR" sz="2800" b="1" dirty="0">
                <a:solidFill>
                  <a:srgbClr val="FF0000"/>
                </a:solidFill>
              </a:rPr>
              <a:t>trabalho</a:t>
            </a:r>
            <a:r>
              <a:rPr lang="pt-BR" altLang="pt-BR" sz="2800" dirty="0"/>
              <a:t>, </a:t>
            </a:r>
            <a:r>
              <a:rPr lang="pt-BR" altLang="pt-BR" sz="2800" b="1" dirty="0">
                <a:solidFill>
                  <a:srgbClr val="FF0000"/>
                </a:solidFill>
              </a:rPr>
              <a:t>tempo</a:t>
            </a:r>
            <a:r>
              <a:rPr lang="pt-BR" altLang="pt-BR" sz="2800" dirty="0"/>
              <a:t> livre, </a:t>
            </a:r>
            <a:r>
              <a:rPr lang="pt-BR" altLang="pt-BR" sz="2800" b="1" dirty="0">
                <a:solidFill>
                  <a:srgbClr val="FF0000"/>
                </a:solidFill>
              </a:rPr>
              <a:t>família</a:t>
            </a:r>
            <a:r>
              <a:rPr lang="pt-BR" altLang="pt-BR" sz="2800" dirty="0"/>
              <a:t>, meios de </a:t>
            </a:r>
            <a:r>
              <a:rPr lang="pt-BR" altLang="pt-BR" sz="2800" b="1" dirty="0">
                <a:solidFill>
                  <a:srgbClr val="FF0000"/>
                </a:solidFill>
              </a:rPr>
              <a:t>comunicação</a:t>
            </a:r>
            <a:r>
              <a:rPr lang="pt-BR" altLang="pt-BR" sz="2800" dirty="0"/>
              <a:t>, novas tecnologias</a:t>
            </a:r>
          </a:p>
          <a:p>
            <a:r>
              <a:rPr lang="pt-BR" altLang="pt-BR" sz="2800" dirty="0"/>
              <a:t>Áreas de </a:t>
            </a:r>
            <a:r>
              <a:rPr lang="pt-BR" altLang="pt-BR" sz="2800" b="1" dirty="0">
                <a:solidFill>
                  <a:srgbClr val="FF0000"/>
                </a:solidFill>
              </a:rPr>
              <a:t>conflitualidade</a:t>
            </a:r>
            <a:r>
              <a:rPr lang="pt-BR" altLang="pt-BR" sz="2800" dirty="0"/>
              <a:t> e exclusão social </a:t>
            </a:r>
          </a:p>
          <a:p>
            <a:endParaRPr lang="pt-BR" altLang="pt-BR" sz="2800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70C06F5-2813-4266-A6C1-2B1F30FB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13</a:t>
            </a:fld>
            <a:endParaRPr lang="pt-BR" altLang="x-non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xfrm>
            <a:off x="360046" y="2584535"/>
            <a:ext cx="608264" cy="377684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ＭＳ Ｐゴシック" charset="0"/>
              </a:defRPr>
            </a:lvl1pPr>
            <a:lvl2pPr>
              <a:defRPr sz="2100">
                <a:solidFill>
                  <a:schemeClr val="tx1"/>
                </a:solidFill>
                <a:latin typeface="Calibri" charset="0"/>
                <a:ea typeface="MS PGothic" charset="0"/>
              </a:defRPr>
            </a:lvl2pPr>
            <a:lvl3pPr>
              <a:defRPr sz="1800">
                <a:solidFill>
                  <a:schemeClr val="tx1"/>
                </a:solidFill>
                <a:latin typeface="Calibri" charset="0"/>
                <a:ea typeface="MS PGothic" charset="0"/>
              </a:defRPr>
            </a:lvl3pPr>
            <a:lvl4pPr>
              <a:defRPr sz="1500">
                <a:solidFill>
                  <a:schemeClr val="tx1"/>
                </a:solidFill>
                <a:latin typeface="Calibri" charset="0"/>
                <a:ea typeface="MS PGothic" charset="0"/>
              </a:defRPr>
            </a:lvl4pPr>
            <a:lvl5pPr>
              <a:defRPr sz="1500">
                <a:solidFill>
                  <a:schemeClr val="tx1"/>
                </a:solidFill>
                <a:latin typeface="Calibri" charset="0"/>
                <a:ea typeface="MS PGothic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0"/>
              </a:defRPr>
            </a:lvl9pPr>
          </a:lstStyle>
          <a:p>
            <a:pPr>
              <a:lnSpc>
                <a:spcPct val="90000"/>
              </a:lnSpc>
              <a:spcAft>
                <a:spcPts val="450"/>
              </a:spcAft>
            </a:pPr>
            <a:fld id="{CC115839-9430-AD4E-97CB-9BBC7C815841}" type="slidenum">
              <a:rPr lang="en-US" sz="21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450"/>
                </a:spcAft>
              </a:pPr>
              <a:t>14</a:t>
            </a:fld>
            <a:endParaRPr lang="en-US" sz="210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7413" name="Rectangle 3">
            <a:extLst>
              <a:ext uri="{FF2B5EF4-FFF2-40B4-BE49-F238E27FC236}">
                <a16:creationId xmlns:a16="http://schemas.microsoft.com/office/drawing/2014/main" id="{5E47DB65-7D35-4675-8D8E-A819DC7C35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725415"/>
              </p:ext>
            </p:extLst>
          </p:nvPr>
        </p:nvGraphicFramePr>
        <p:xfrm>
          <a:off x="351170" y="0"/>
          <a:ext cx="879283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1653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Número de Slide 3">
            <a:extLst>
              <a:ext uri="{FF2B5EF4-FFF2-40B4-BE49-F238E27FC236}">
                <a16:creationId xmlns:a16="http://schemas.microsoft.com/office/drawing/2014/main" id="{5A75A162-2ED4-4F3D-BAA6-403E89236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7350125"/>
            <a:ext cx="36671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23CBED94-78F6-4BB4-B7A1-B50158F6FDC8}" type="slidenum">
              <a:rPr lang="pt-BR" altLang="pt-BR" sz="1200" smtClean="0">
                <a:solidFill>
                  <a:srgbClr val="FFFFFF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pt-BR" altLang="pt-BR" sz="12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1AB2CC6-7385-4B53-8E79-8FB789D9064D}"/>
              </a:ext>
            </a:extLst>
          </p:cNvPr>
          <p:cNvSpPr/>
          <p:nvPr/>
        </p:nvSpPr>
        <p:spPr>
          <a:xfrm>
            <a:off x="6215074" y="5157029"/>
            <a:ext cx="2223686" cy="14157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Social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Ciências Sociais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468768D-490A-4788-9CF2-60CF514E80F0}"/>
              </a:ext>
            </a:extLst>
          </p:cNvPr>
          <p:cNvSpPr/>
          <p:nvPr/>
        </p:nvSpPr>
        <p:spPr>
          <a:xfrm>
            <a:off x="357158" y="5228467"/>
            <a:ext cx="2882519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Educativo</a:t>
            </a:r>
            <a:endParaRPr lang="pt-B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Educação</a:t>
            </a:r>
            <a:endParaRPr lang="pt-B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D65D8EC-550A-438B-9B7E-302E9FE6DAE6}"/>
              </a:ext>
            </a:extLst>
          </p:cNvPr>
          <p:cNvSpPr/>
          <p:nvPr/>
        </p:nvSpPr>
        <p:spPr>
          <a:xfrm>
            <a:off x="3571868" y="5286388"/>
            <a:ext cx="2255746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+mn-ea"/>
                <a:cs typeface="Arial" pitchFamily="34" charset="0"/>
              </a:rPr>
              <a:t>Pedagogia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ea typeface="+mn-ea"/>
                <a:cs typeface="Arial" pitchFamily="34" charset="0"/>
              </a:rPr>
              <a:t>Social</a:t>
            </a:r>
          </a:p>
        </p:txBody>
      </p:sp>
      <p:pic>
        <p:nvPicPr>
          <p:cNvPr id="19461" name="Imagem 12" descr="ponte-jk-constr.jpg">
            <a:extLst>
              <a:ext uri="{FF2B5EF4-FFF2-40B4-BE49-F238E27FC236}">
                <a16:creationId xmlns:a16="http://schemas.microsoft.com/office/drawing/2014/main" id="{DFB5C7E6-BF53-4BD9-914E-BD659B412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142" y="48798"/>
            <a:ext cx="914400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aixaDeTexto 8">
            <a:extLst>
              <a:ext uri="{FF2B5EF4-FFF2-40B4-BE49-F238E27FC236}">
                <a16:creationId xmlns:a16="http://schemas.microsoft.com/office/drawing/2014/main" id="{C34D1D16-6D6D-452F-9663-8FFC1C26C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38438"/>
            <a:ext cx="9013825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dirty="0">
                <a:solidFill>
                  <a:srgbClr val="C00000"/>
                </a:solidFill>
                <a:latin typeface="Arial" panose="020B0604020202020204" pitchFamily="34" charset="0"/>
              </a:rPr>
              <a:t>A Pedagogia Social constrói uma ponte entre a ação social, a prática pedagógica e as ciências da educação; entre a prática (educação social) e a teoria (ciência pedagógica e metodológica) </a:t>
            </a:r>
          </a:p>
        </p:txBody>
      </p:sp>
      <p:pic>
        <p:nvPicPr>
          <p:cNvPr id="3" name="Imagem 2" descr="Ponte de madeira no rio&#10;&#10;Descrição gerada automaticamente">
            <a:extLst>
              <a:ext uri="{FF2B5EF4-FFF2-40B4-BE49-F238E27FC236}">
                <a16:creationId xmlns:a16="http://schemas.microsoft.com/office/drawing/2014/main" id="{5C303B1A-9B86-44E0-8A99-E43FD1580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17903" cy="256342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25E59-209B-43DC-A8F8-4123727C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Domínio Sociocultural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7F0789-C666-4A29-A576-50D642682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2400" dirty="0"/>
              <a:t>O domínio sociocultural tem como áreas de conhecimento as manifestações do espírito humano expressa por meio de sentidos, tais como as </a:t>
            </a:r>
            <a:r>
              <a:rPr lang="pt-BR" sz="2400" dirty="0">
                <a:solidFill>
                  <a:srgbClr val="FF0000"/>
                </a:solidFill>
              </a:rPr>
              <a:t>artes, a cultura, a música, a dança e o esporte </a:t>
            </a:r>
            <a:r>
              <a:rPr lang="pt-BR" sz="2400" dirty="0"/>
              <a:t>em suas múltiplas manifestações e modalidades. Pelas características dessas manifestações, os lócus privilegiados para a ação sociocultural são todos os espaços públicos e privados onde se possam acontecer. A ação nesse domínio tem por objetivo a recuperação de suas dimensões históricas, culturais e políticas, com vistas a dotá-las de sentido para indivíduos, grupos, comunidades e a sociedade em geral.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9079872-CCC8-4660-B0D5-69DA82D73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16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736527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420B9-189D-496C-AADA-08B366F72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/>
              <a:t>Domínio sociopedagógico: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CFFE06-5B8B-48A8-A834-B1845CF66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2400" dirty="0"/>
              <a:t>O domínio tem como áreas de conhecimento os processos sociais que requerem o exercício de direitos individuais, sociais e políticos como expressão dos </a:t>
            </a:r>
            <a:r>
              <a:rPr lang="pt-BR" sz="2400" dirty="0">
                <a:solidFill>
                  <a:srgbClr val="FF0000"/>
                </a:solidFill>
              </a:rPr>
              <a:t>Direitos Humanos da cidadania</a:t>
            </a:r>
            <a:r>
              <a:rPr lang="pt-BR" sz="2400" dirty="0"/>
              <a:t>. A ação sociopedagógica nesse domínio tem como objetivo principal o desenvolvimento de habilidades e competências sociais que permitam às pessoas a </a:t>
            </a:r>
            <a:r>
              <a:rPr lang="pt-BR" sz="2400" dirty="0">
                <a:solidFill>
                  <a:srgbClr val="FF0000"/>
                </a:solidFill>
              </a:rPr>
              <a:t>ruptura e superação das condições de marginalidade, violência e pobreza que caracterizam sua exclusão social</a:t>
            </a:r>
            <a:r>
              <a:rPr lang="pt-BR" sz="2400" dirty="0"/>
              <a:t>. Por suas características, são lócus privilegiado para intervenção sociopedagógico os abrigos, as </a:t>
            </a:r>
            <a:r>
              <a:rPr lang="pt-BR" sz="2400" dirty="0">
                <a:solidFill>
                  <a:srgbClr val="FF0000"/>
                </a:solidFill>
              </a:rPr>
              <a:t>unidades de internação </a:t>
            </a:r>
            <a:r>
              <a:rPr lang="pt-BR" sz="2400" dirty="0"/>
              <a:t>de adolescentes autores de ato </a:t>
            </a:r>
            <a:r>
              <a:rPr lang="pt-BR" sz="2400" dirty="0">
                <a:solidFill>
                  <a:srgbClr val="FF0000"/>
                </a:solidFill>
              </a:rPr>
              <a:t>infracional</a:t>
            </a:r>
            <a:r>
              <a:rPr lang="pt-BR" sz="2400" dirty="0"/>
              <a:t>, asilos para </a:t>
            </a:r>
            <a:r>
              <a:rPr lang="pt-BR" sz="2400" dirty="0">
                <a:solidFill>
                  <a:srgbClr val="FF0000"/>
                </a:solidFill>
              </a:rPr>
              <a:t>idosos</a:t>
            </a:r>
            <a:r>
              <a:rPr lang="pt-BR" sz="2400" dirty="0"/>
              <a:t>, instituições psiquiátricas e unidades </a:t>
            </a:r>
            <a:r>
              <a:rPr lang="pt-BR" sz="2400" dirty="0">
                <a:solidFill>
                  <a:srgbClr val="FF0000"/>
                </a:solidFill>
              </a:rPr>
              <a:t>prisionais</a:t>
            </a:r>
            <a:r>
              <a:rPr lang="pt-BR" sz="2400" dirty="0"/>
              <a:t>, mas também, considera a </a:t>
            </a:r>
            <a:r>
              <a:rPr lang="pt-BR" sz="2400" dirty="0">
                <a:solidFill>
                  <a:srgbClr val="FF0000"/>
                </a:solidFill>
              </a:rPr>
              <a:t>rua</a:t>
            </a:r>
            <a:r>
              <a:rPr lang="pt-BR" sz="2400" dirty="0"/>
              <a:t> a </a:t>
            </a:r>
            <a:r>
              <a:rPr lang="pt-BR" sz="2400" dirty="0">
                <a:solidFill>
                  <a:srgbClr val="FF0000"/>
                </a:solidFill>
              </a:rPr>
              <a:t>família</a:t>
            </a:r>
            <a:r>
              <a:rPr lang="pt-BR" sz="2400" dirty="0"/>
              <a:t> e a empresa.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B1C1D1-47F5-4A0D-8802-34AD6296F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17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2439499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CAAB7-F44F-4CAF-9FD5-253BC5F5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Domínio sociopolítico: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DB59E1-5480-4D85-BE0A-FEBB54351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2800" dirty="0"/>
              <a:t>O domínio sociopolítico tem como áreas de conhecimentos os processos sociais políticos expressos, por exemplo, na forma de </a:t>
            </a:r>
            <a:r>
              <a:rPr lang="pt-BR" sz="2800" dirty="0">
                <a:solidFill>
                  <a:srgbClr val="FF0000"/>
                </a:solidFill>
              </a:rPr>
              <a:t>participação, protagonismo, associativismo, cooperativismo, empreendedorismo, geração de renda e gestão social</a:t>
            </a:r>
            <a:r>
              <a:rPr lang="pt-BR" sz="2800" dirty="0"/>
              <a:t>. A intervenção sociopolítica tem como objetivo o desenvolvimento de habilidades e competências para qualificar a participação na vida social, política econômica da comunidade onde o sujeito está inserido ou dos espaços onde a pessoa queira estar como sujeito.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784551-6484-4B8A-9A58-080C853F1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18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312704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53D0D-791F-4352-9C66-02435FE5E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Dimensão Social da Educação</a:t>
            </a:r>
            <a:br>
              <a:rPr lang="pt-BR" dirty="0"/>
            </a:br>
            <a:r>
              <a:rPr lang="pt-BR" dirty="0"/>
              <a:t>Transversal à prática educativa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616836-3FD1-47D2-ABEF-6879374DA1C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/>
          <a:lstStyle/>
          <a:p>
            <a:pPr>
              <a:defRPr/>
            </a:pPr>
            <a:r>
              <a:rPr lang="pt-B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Orienta-se</a:t>
            </a:r>
            <a:r>
              <a:rPr lang="pt-B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cada vez mais, à realização prática da educabilidade humana, dirigida às pessoas que se encontram em </a:t>
            </a:r>
            <a:r>
              <a:rPr lang="pt-BR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situações sociais desfavoráveis </a:t>
            </a:r>
          </a:p>
          <a:p>
            <a:pPr>
              <a:defRPr/>
            </a:pPr>
            <a:r>
              <a:rPr lang="pt-B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dimensão social da educação </a:t>
            </a:r>
            <a:r>
              <a:rPr lang="pt-BR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 um caráter universal</a:t>
            </a:r>
            <a:r>
              <a:rPr lang="pt-B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pode ser aplicada a qualquer intervenção educativa, seja ela formal, como a escola, ou não-formal como as que ocorrem em instituições sociais. </a:t>
            </a:r>
          </a:p>
          <a:p>
            <a:pPr>
              <a:defRPr/>
            </a:pPr>
            <a:r>
              <a:rPr lang="pt-B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 concepção evita que a pedagogia social seja erroneamente considerada como sendo uma </a:t>
            </a:r>
            <a:r>
              <a:rPr lang="pt-BR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pedagogia para os pobres</a:t>
            </a:r>
            <a:r>
              <a:rPr lang="pt-B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necessitados</a:t>
            </a:r>
          </a:p>
          <a:p>
            <a:pPr>
              <a:defRPr/>
            </a:pPr>
            <a:r>
              <a:rPr lang="pt-B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 é uma </a:t>
            </a:r>
            <a:r>
              <a:rPr lang="pt-BR" sz="24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pedagogia para o ser humano </a:t>
            </a:r>
            <a:r>
              <a:rPr lang="pt-B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lá onde este necessita desenvolver uma relação participativa com a sociedade.</a:t>
            </a:r>
            <a:endParaRPr lang="pt-BR" sz="2400" dirty="0"/>
          </a:p>
        </p:txBody>
      </p:sp>
      <p:sp>
        <p:nvSpPr>
          <p:cNvPr id="25604" name="Espaço Reservado para Número de Slide 3">
            <a:extLst>
              <a:ext uri="{FF2B5EF4-FFF2-40B4-BE49-F238E27FC236}">
                <a16:creationId xmlns:a16="http://schemas.microsoft.com/office/drawing/2014/main" id="{1BFEC6D3-CECD-463B-96A7-357A52C877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D41B30A-D846-46BF-A040-CF7B0CA1B99A}" type="slidenum">
              <a:rPr lang="pt-BR" altLang="pt-BR" smtClean="0">
                <a:solidFill>
                  <a:srgbClr val="FFFFFF"/>
                </a:solidFill>
              </a:rPr>
              <a:pPr/>
              <a:t>19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03570-E41A-4217-ABBB-4062D3BD0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6214" y="142098"/>
            <a:ext cx="5337358" cy="128616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700"/>
              <a:t>...o homem é capaz de “afastar-se” do mundo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55E8B8-90FB-41A3-8EA6-4AD175AC0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647" y="1402672"/>
            <a:ext cx="6098293" cy="4821147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pt-BR" sz="2400"/>
              <a:t>A posição normal do homem no mundo, como um ser da ação e da reflexão, é a de “</a:t>
            </a:r>
            <a:r>
              <a:rPr lang="pt-BR" sz="2400">
                <a:solidFill>
                  <a:srgbClr val="FF0000"/>
                </a:solidFill>
              </a:rPr>
              <a:t>ad-mirador</a:t>
            </a:r>
            <a:r>
              <a:rPr lang="pt-BR" sz="2400"/>
              <a:t>” do mundo. Como um ser da atividade que é capaz de refletir sobre si e sobre a própria atividade que dele se desliga, </a:t>
            </a:r>
            <a:r>
              <a:rPr lang="pt-BR" sz="2400">
                <a:solidFill>
                  <a:srgbClr val="FF0000"/>
                </a:solidFill>
              </a:rPr>
              <a:t>o homem é capaz de “afastar-se” do mundo para ficar nele e com ele</a:t>
            </a:r>
            <a:r>
              <a:rPr lang="pt-BR" sz="2400"/>
              <a:t>. Somente o homem é capaz de realizar esta operação, de que </a:t>
            </a:r>
            <a:r>
              <a:rPr lang="pt-BR" sz="2400">
                <a:solidFill>
                  <a:srgbClr val="FF0000"/>
                </a:solidFill>
              </a:rPr>
              <a:t>resulta sua inserção crítica na realidade</a:t>
            </a:r>
            <a:r>
              <a:rPr lang="pt-BR" sz="2400"/>
              <a:t>. “Ad-mirar” a realidade significa objetivá-la, apreendê-la como campo de sua ação e reflexão. Significa penetrá-la, cada vez mais lucidamente, para descobrir as inter-relações verdadeiras dos fatos percebidos. </a:t>
            </a:r>
            <a:br>
              <a:rPr lang="pt-BR" sz="2400"/>
            </a:br>
            <a:endParaRPr lang="pt-BR" sz="2400"/>
          </a:p>
        </p:txBody>
      </p:sp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A36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52899B0-D72D-46BE-B117-C7DA2799FC90}"/>
              </a:ext>
            </a:extLst>
          </p:cNvPr>
          <p:cNvSpPr txBox="1"/>
          <p:nvPr/>
        </p:nvSpPr>
        <p:spPr>
          <a:xfrm>
            <a:off x="128726" y="4547303"/>
            <a:ext cx="1922016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1600"/>
              <a:t>FREIRE, Paulo. </a:t>
            </a:r>
            <a:r>
              <a:rPr lang="pt-BR" sz="1600" b="1"/>
              <a:t>Conscientização</a:t>
            </a:r>
            <a:r>
              <a:rPr lang="pt-BR" sz="1600"/>
              <a:t>: teoria e prática da libertação. 3. ed. São Paulo: Centauro, 2006, p. 31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2A5973F-5AF7-4854-BB03-74F11DB32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23" y="887785"/>
            <a:ext cx="2257490" cy="2925460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6F1DAD-0CC1-4CA1-983D-61FB9152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20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1630174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D89DE4A-E8CC-4D59-974A-1C18F7D59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21" y="1176023"/>
            <a:ext cx="2257490" cy="29254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C3B7FDA-033A-47A1-86ED-ED553FE2E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 homem um ser da práxis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9F1FE3-FAB0-4BF0-B96E-575FCAAF5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4524" y="1786433"/>
            <a:ext cx="6294267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t-BR" sz="2400" i="1"/>
              <a:t>“Comecemos por afirmar que </a:t>
            </a:r>
            <a:r>
              <a:rPr lang="pt-BR" sz="2400" i="1">
                <a:solidFill>
                  <a:srgbClr val="FF0000"/>
                </a:solidFill>
              </a:rPr>
              <a:t>somente o homem</a:t>
            </a:r>
            <a:r>
              <a:rPr lang="pt-BR" sz="2400" i="1"/>
              <a:t>, como um ser que trabalha, que tem um pensamento-linguagem, que atua e </a:t>
            </a:r>
            <a:r>
              <a:rPr lang="pt-BR" sz="2400" i="1">
                <a:solidFill>
                  <a:srgbClr val="FF0000"/>
                </a:solidFill>
              </a:rPr>
              <a:t>é capaz de refletir sobre si mesmo </a:t>
            </a:r>
            <a:r>
              <a:rPr lang="pt-BR" sz="2400" i="1"/>
              <a:t>e sobre sua própria atividade, que dele se separa, somente ele, ao alcançar tais níveis, se fez </a:t>
            </a:r>
            <a:r>
              <a:rPr lang="pt-BR" sz="2400" i="1">
                <a:solidFill>
                  <a:srgbClr val="FF0000"/>
                </a:solidFill>
              </a:rPr>
              <a:t>um ser da práxis</a:t>
            </a:r>
            <a:r>
              <a:rPr lang="pt-BR" sz="2400" i="1"/>
              <a:t>. Somente ele vem sendo um ser de relações num mundo de relações. [...] Desprendendo-se do seu contorno, veio tornando-se um ser, </a:t>
            </a:r>
            <a:r>
              <a:rPr lang="pt-BR" sz="2400" i="1">
                <a:solidFill>
                  <a:srgbClr val="FF0000"/>
                </a:solidFill>
              </a:rPr>
              <a:t>não da adaptação</a:t>
            </a:r>
            <a:r>
              <a:rPr lang="pt-BR" sz="2400" i="1"/>
              <a:t>, mas da </a:t>
            </a:r>
            <a:r>
              <a:rPr lang="pt-BR" sz="2400" i="1">
                <a:solidFill>
                  <a:srgbClr val="FF0000"/>
                </a:solidFill>
              </a:rPr>
              <a:t>transformação do contorno</a:t>
            </a:r>
            <a:r>
              <a:rPr lang="pt-BR" sz="2400" i="1"/>
              <a:t>, um ser de decisão”. </a:t>
            </a:r>
          </a:p>
          <a:p>
            <a:pPr marL="0" indent="0" algn="ctr">
              <a:buNone/>
            </a:pPr>
            <a:r>
              <a:rPr lang="pt-BR" sz="1800"/>
              <a:t>(FREIRE, 2011, p. 39)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D273405-E575-49E8-979F-CD3CEFF0712B}"/>
              </a:ext>
            </a:extLst>
          </p:cNvPr>
          <p:cNvSpPr txBox="1"/>
          <p:nvPr/>
        </p:nvSpPr>
        <p:spPr>
          <a:xfrm>
            <a:off x="377301" y="4496514"/>
            <a:ext cx="171339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1400"/>
              <a:t>FREIRE, Paulo. </a:t>
            </a:r>
            <a:r>
              <a:rPr lang="pt-BR" sz="1400" b="1"/>
              <a:t>Pedagogia da Esperança</a:t>
            </a:r>
            <a:r>
              <a:rPr lang="pt-BR" sz="1400"/>
              <a:t>: um reencontro com a pedagogia do oprimido. 16. ed. Rio de Janeiro: Paz e Terra, 2011, p. 39.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D275E06-623E-4C73-BE33-B26B9069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21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30402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3CD62-17E9-4C70-ACD2-D41BAA45F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Pedagogia Social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8145C9-9EFF-47B7-AC24-A644AF1F6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2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"A Pedagogia Social é uma </a:t>
            </a:r>
            <a:r>
              <a:rPr lang="pt-BR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ciência</a:t>
            </a:r>
            <a:r>
              <a:rPr lang="pt-BR" sz="2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ciência prática; ciência normativa; ciência descritiva; ciência que produz </a:t>
            </a:r>
            <a:r>
              <a:rPr lang="pt-BR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tecnologias educacionais</a:t>
            </a:r>
            <a:r>
              <a:rPr lang="pt-BR" sz="2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ciência orientada para indivíduos e grupos; numa relação de </a:t>
            </a:r>
            <a:r>
              <a:rPr lang="pt-BR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cuidado e ajuda</a:t>
            </a:r>
            <a:r>
              <a:rPr lang="pt-BR" sz="2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como promotora nas pessoas da capacidade de </a:t>
            </a:r>
            <a:r>
              <a:rPr lang="pt-BR" sz="2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administrar seus riscos </a:t>
            </a:r>
            <a:r>
              <a:rPr lang="pt-BR" sz="2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 emancipar sujeitos historicamente oprimidos; através de programas e instituições socioeducativas".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434662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4" name="Rectangle 7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07876CF-8C58-4D84-A9EE-76765346E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pt-BR" sz="4100">
                <a:solidFill>
                  <a:srgbClr val="FFFFFF"/>
                </a:solidFill>
              </a:rPr>
              <a:t>Relações Humanas: </a:t>
            </a:r>
            <a:br>
              <a:rPr lang="pt-BR" sz="4100">
                <a:solidFill>
                  <a:srgbClr val="FFFFFF"/>
                </a:solidFill>
              </a:rPr>
            </a:br>
            <a:r>
              <a:rPr lang="pt-BR" sz="4100">
                <a:solidFill>
                  <a:srgbClr val="FFFFFF"/>
                </a:solidFill>
              </a:rPr>
              <a:t>Essência da Educação social</a:t>
            </a:r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531" name="Espaço Reservado para Conteúdo 2">
            <a:extLst>
              <a:ext uri="{FF2B5EF4-FFF2-40B4-BE49-F238E27FC236}">
                <a16:creationId xmlns:a16="http://schemas.microsoft.com/office/drawing/2014/main" id="{95C0F8BD-BBD4-4944-9D8D-530B80BF260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altLang="pt-BR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escola é uma entre as tantas agências educativas</a:t>
            </a:r>
          </a:p>
          <a:p>
            <a:pPr>
              <a:lnSpc>
                <a:spcPct val="90000"/>
              </a:lnSpc>
            </a:pPr>
            <a:r>
              <a:rPr lang="pt-BR" altLang="pt-BR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Três funções educativas estariam à base da escola: </a:t>
            </a:r>
          </a:p>
          <a:p>
            <a:pPr lvl="1">
              <a:lnSpc>
                <a:spcPct val="90000"/>
              </a:lnSpc>
            </a:pPr>
            <a:r>
              <a:rPr lang="pt-BR" altLang="pt-BR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processo de ensino-aprendizagem </a:t>
            </a:r>
          </a:p>
          <a:p>
            <a:pPr lvl="1">
              <a:lnSpc>
                <a:spcPct val="90000"/>
              </a:lnSpc>
            </a:pPr>
            <a:r>
              <a:rPr lang="pt-BR" altLang="pt-BR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estilo e qualidade das relações entre educador e educando</a:t>
            </a:r>
          </a:p>
          <a:p>
            <a:pPr lvl="1">
              <a:lnSpc>
                <a:spcPct val="90000"/>
              </a:lnSpc>
            </a:pPr>
            <a:r>
              <a:rPr lang="pt-BR" altLang="pt-BR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força da comunidade educativa</a:t>
            </a:r>
          </a:p>
          <a:p>
            <a:pPr>
              <a:lnSpc>
                <a:spcPct val="90000"/>
              </a:lnSpc>
            </a:pPr>
            <a:r>
              <a:rPr lang="pt-BR" altLang="pt-BR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duas últimas funções (relações humanas e comunidade educativa) têm uma forte intersecção com a essência da Educação Social</a:t>
            </a:r>
            <a:endParaRPr lang="pt-BR" altLang="pt-BR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532" name="Espaço Reservado para Número de Slide 3">
            <a:extLst>
              <a:ext uri="{FF2B5EF4-FFF2-40B4-BE49-F238E27FC236}">
                <a16:creationId xmlns:a16="http://schemas.microsoft.com/office/drawing/2014/main" id="{192C4EEC-7725-4E58-8CA1-4B427E8F1B2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7156173" y="6356350"/>
            <a:ext cx="1359176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fld id="{6C7A8A77-E061-4F99-820B-E69B304CE056}" type="slidenum">
              <a:rPr lang="pt-BR" altLang="pt-BR" smtClean="0"/>
              <a:pPr>
                <a:spcAft>
                  <a:spcPts val="600"/>
                </a:spcAft>
              </a:pPr>
              <a:t>23</a:t>
            </a:fld>
            <a:endParaRPr lang="pt-BR" altLang="pt-B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ítulo 9">
            <a:extLst>
              <a:ext uri="{FF2B5EF4-FFF2-40B4-BE49-F238E27FC236}">
                <a16:creationId xmlns:a16="http://schemas.microsoft.com/office/drawing/2014/main" id="{8D987417-74DC-4BFC-9CC9-0F116A8B2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313" y="161925"/>
            <a:ext cx="6213475" cy="1066800"/>
          </a:xfrm>
        </p:spPr>
        <p:txBody>
          <a:bodyPr/>
          <a:lstStyle/>
          <a:p>
            <a:pPr algn="l" eaLnBrk="1" hangingPunct="1"/>
            <a:r>
              <a:rPr lang="pt-BR" altLang="pt-BR" sz="4000"/>
              <a:t>A Pedagogia Social</a:t>
            </a:r>
            <a:endParaRPr lang="pt-BR" altLang="pt-BR" sz="5400"/>
          </a:p>
        </p:txBody>
      </p:sp>
      <p:sp>
        <p:nvSpPr>
          <p:cNvPr id="23554" name="Espaço Reservado para Conteúdo 2">
            <a:extLst>
              <a:ext uri="{FF2B5EF4-FFF2-40B4-BE49-F238E27FC236}">
                <a16:creationId xmlns:a16="http://schemas.microsoft.com/office/drawing/2014/main" id="{3B08BEA3-F732-4965-898E-808D3B1CF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875" y="1268413"/>
            <a:ext cx="6246813" cy="5205412"/>
          </a:xfrm>
        </p:spPr>
        <p:txBody>
          <a:bodyPr/>
          <a:lstStyle/>
          <a:p>
            <a:pPr marL="547688" lvl="1" indent="-200025" eaLnBrk="1" hangingPunct="1"/>
            <a:r>
              <a:rPr lang="pt-BR" altLang="pt-BR" sz="3200" b="1">
                <a:solidFill>
                  <a:srgbClr val="FF0000"/>
                </a:solidFill>
                <a:latin typeface="Century Schoolbook" panose="02040604050505020304" pitchFamily="18" charset="0"/>
              </a:rPr>
              <a:t> Ciência</a:t>
            </a:r>
            <a:r>
              <a:rPr lang="pt-BR" altLang="pt-BR" sz="3200" b="1">
                <a:solidFill>
                  <a:srgbClr val="000000"/>
                </a:solidFill>
                <a:latin typeface="Century Schoolbook" panose="02040604050505020304" pitchFamily="18" charset="0"/>
              </a:rPr>
              <a:t>,</a:t>
            </a:r>
            <a:r>
              <a:rPr lang="pt-BR" altLang="pt-BR" sz="3200" b="1">
                <a:latin typeface="Century Schoolbook" panose="02040604050505020304" pitchFamily="18" charset="0"/>
              </a:rPr>
              <a:t> s</a:t>
            </a:r>
            <a:r>
              <a:rPr lang="pt-BR" altLang="pt-BR" sz="3200">
                <a:latin typeface="Century Schoolbook" panose="02040604050505020304" pitchFamily="18" charset="0"/>
              </a:rPr>
              <a:t>aber teórico e cientifico sobre a educação social, tanto de indivíduos em condições normais como daqueles que têm problemas nas relações de sociabilidade  humana</a:t>
            </a:r>
          </a:p>
          <a:p>
            <a:pPr marL="547688" lvl="1" indent="-200025" eaLnBrk="1" hangingPunct="1"/>
            <a:endParaRPr lang="pt-BR" altLang="pt-BR">
              <a:latin typeface="Century Schoolbook" panose="02040604050505020304" pitchFamily="18" charset="0"/>
            </a:endParaRPr>
          </a:p>
        </p:txBody>
      </p:sp>
      <p:sp>
        <p:nvSpPr>
          <p:cNvPr id="23555" name="Espaço Reservado para Número de Slide 3">
            <a:extLst>
              <a:ext uri="{FF2B5EF4-FFF2-40B4-BE49-F238E27FC236}">
                <a16:creationId xmlns:a16="http://schemas.microsoft.com/office/drawing/2014/main" id="{34A05081-9938-4858-A4D9-5F485341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174038" y="-25400"/>
            <a:ext cx="762000" cy="36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2EE902A6-B83D-4A6C-A5DB-612889A3F6E9}" type="slidenum">
              <a:rPr lang="pt-BR" altLang="pt-BR" sz="1200" smtClean="0">
                <a:solidFill>
                  <a:schemeClr val="tx2"/>
                </a:solidFill>
                <a:latin typeface="Arial" panose="020B0604020202020204" pitchFamily="34" charset="0"/>
              </a:rPr>
              <a:pPr algn="l">
                <a:spcBef>
                  <a:spcPct val="0"/>
                </a:spcBef>
                <a:buFontTx/>
                <a:buNone/>
              </a:pPr>
              <a:t>24</a:t>
            </a:fld>
            <a:endParaRPr lang="pt-BR" altLang="pt-BR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3556" name="Espaço Reservado para Número de Slide 3">
            <a:extLst>
              <a:ext uri="{FF2B5EF4-FFF2-40B4-BE49-F238E27FC236}">
                <a16:creationId xmlns:a16="http://schemas.microsoft.com/office/drawing/2014/main" id="{25115E23-5BBC-445C-84F4-6A77F8553512}"/>
              </a:ext>
            </a:extLst>
          </p:cNvPr>
          <p:cNvSpPr txBox="1">
            <a:spLocks/>
          </p:cNvSpPr>
          <p:nvPr/>
        </p:nvSpPr>
        <p:spPr bwMode="auto">
          <a:xfrm>
            <a:off x="8174038" y="-25400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46B3B23-C5DF-479B-991C-795CFED83429}" type="slidenum">
              <a:rPr lang="pt-BR" altLang="pt-BR" sz="1800">
                <a:solidFill>
                  <a:srgbClr val="FFFFFF"/>
                </a:solidFill>
                <a:latin typeface="Constantia" panose="02030602050306030303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pt-BR" altLang="pt-BR" sz="1800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pic>
        <p:nvPicPr>
          <p:cNvPr id="23557" name="Imagem 1">
            <a:extLst>
              <a:ext uri="{FF2B5EF4-FFF2-40B4-BE49-F238E27FC236}">
                <a16:creationId xmlns:a16="http://schemas.microsoft.com/office/drawing/2014/main" id="{7D715653-7FC8-434A-B906-1DB8D219D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57163"/>
            <a:ext cx="1931987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tângulo 6">
            <a:extLst>
              <a:ext uri="{FF2B5EF4-FFF2-40B4-BE49-F238E27FC236}">
                <a16:creationId xmlns:a16="http://schemas.microsoft.com/office/drawing/2014/main" id="{316C3F7D-28DE-4907-8FEC-E92E97E3E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2941638"/>
            <a:ext cx="2286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350"/>
              </a:spcBef>
              <a:buClr>
                <a:srgbClr val="DA1F28"/>
              </a:buClr>
              <a:buFontTx/>
              <a:buNone/>
            </a:pPr>
            <a:r>
              <a:rPr lang="it-IT" altLang="pt-BR" sz="1600">
                <a:solidFill>
                  <a:srgbClr val="000000"/>
                </a:solidFill>
                <a:latin typeface="Lucida Sans Unicode" panose="020B0602030504020204" pitchFamily="34" charset="0"/>
              </a:rPr>
              <a:t>Cf. CALIMAN, G. Pedagogia social. In: PRELLEZO, J. M. ; NANNI, C.; MALIZIA, G.</a:t>
            </a:r>
            <a:r>
              <a:rPr lang="it-IT" altLang="pt-BR" sz="1600" b="1">
                <a:solidFill>
                  <a:srgbClr val="000000"/>
                </a:solidFill>
                <a:latin typeface="Lucida Sans Unicode" panose="020B0602030504020204" pitchFamily="34" charset="0"/>
              </a:rPr>
              <a:t> Diccionário de Ciencias de la Educación. Madrid: CCS, 2008.</a:t>
            </a:r>
            <a:r>
              <a:rPr lang="it-IT" altLang="pt-BR" sz="1600">
                <a:solidFill>
                  <a:srgbClr val="000000"/>
                </a:solidFill>
                <a:latin typeface="Lucida Sans Unicode" panose="020B0602030504020204" pitchFamily="34" charset="0"/>
              </a:rPr>
              <a:t> p. 858-859.</a:t>
            </a:r>
            <a:endParaRPr lang="pt-BR" altLang="pt-BR" sz="1600">
              <a:solidFill>
                <a:srgbClr val="000000"/>
              </a:solidFill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1E5F3D-6378-47AA-8784-E0E01A6B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b="0" i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O método científico: ciclo de produção de um conhecimento lógico e sistemático, fundamentado em evidências.</a:t>
            </a:r>
            <a:endParaRPr lang="pt-BR" sz="240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A52EB9-2446-4E07-8A39-33E308BE6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Observação</a:t>
            </a:r>
            <a:r>
              <a:rPr lang="pt-BR" sz="2000" b="0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: olhar atento e crítico sobre o real, identificar questões relevantes.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Identificação do problema</a:t>
            </a:r>
            <a:r>
              <a:rPr lang="pt-BR" sz="2000" b="0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: é a pergunta de partida que orienta a investigação científica, "o que se quer saber".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Formulação de hipótese</a:t>
            </a:r>
            <a:r>
              <a:rPr lang="pt-BR" sz="2000" b="0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: cria-se uma resposta para o problema, uma ideia do que é ou como pode ser resolvido.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Verificação</a:t>
            </a:r>
            <a:r>
              <a:rPr lang="pt-BR" sz="2000" b="0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: colocar à prova a hipótese, verificar se há falhas. Se houver problemas a hipótese deve ser reciclada e o passo refeito.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Conclusão</a:t>
            </a:r>
            <a:r>
              <a:rPr lang="pt-BR" sz="2000" b="0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: a partir da análise dos dados coletados, conclui-se algo, um conhecimento novo sobre o problema.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Comunicação</a:t>
            </a:r>
            <a:r>
              <a:rPr lang="pt-BR" sz="2000" b="0" i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  <a:t>: a conclusão ou teoria deve ser publicada para ser avaliada pela comunidade científica.</a:t>
            </a:r>
          </a:p>
          <a:p>
            <a:endParaRPr lang="pt-BR" sz="200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4A1C774-688B-4663-842C-4982D7571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25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008203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Conteúdo 2">
            <a:extLst>
              <a:ext uri="{FF2B5EF4-FFF2-40B4-BE49-F238E27FC236}">
                <a16:creationId xmlns:a16="http://schemas.microsoft.com/office/drawing/2014/main" id="{27831AD2-A527-411B-AF68-8950D4233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138" y="536575"/>
            <a:ext cx="6900862" cy="5989638"/>
          </a:xfrm>
        </p:spPr>
        <p:txBody>
          <a:bodyPr/>
          <a:lstStyle/>
          <a:p>
            <a:pPr marL="547688" lvl="1" indent="-200025" eaLnBrk="1" hangingPunct="1"/>
            <a:r>
              <a:rPr lang="pt-BR" altLang="pt-BR" sz="36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 Dimensão teórica</a:t>
            </a:r>
          </a:p>
          <a:p>
            <a:pPr marL="547688" lvl="1" indent="-200025" eaLnBrk="1" hangingPunct="1">
              <a:lnSpc>
                <a:spcPct val="80000"/>
              </a:lnSpc>
            </a:pPr>
            <a:r>
              <a:rPr lang="pt-BR" altLang="pt-BR" dirty="0">
                <a:latin typeface="Century Schoolbook" panose="02040604050505020304" pitchFamily="18" charset="0"/>
              </a:rPr>
              <a:t> A Pedagogia Social construída a partir da sistematização teórica das metodologias e práticas da Educação Social, uma disciplina entre as Ciências da Educação</a:t>
            </a:r>
          </a:p>
          <a:p>
            <a:pPr marL="547688" lvl="1" indent="-200025" eaLnBrk="1" hangingPunct="1">
              <a:lnSpc>
                <a:spcPct val="80000"/>
              </a:lnSpc>
            </a:pPr>
            <a:r>
              <a:rPr lang="pt-BR" altLang="pt-BR" sz="3100" dirty="0">
                <a:latin typeface="Century Schoolbook" panose="02040604050505020304" pitchFamily="18" charset="0"/>
              </a:rPr>
              <a:t>Objeto de estudo: </a:t>
            </a:r>
          </a:p>
          <a:p>
            <a:pPr marL="822325" lvl="2" indent="-200025" eaLnBrk="1" hangingPunct="1">
              <a:lnSpc>
                <a:spcPct val="80000"/>
              </a:lnSpc>
              <a:buFont typeface="Wingdings 2" panose="05020102010507070707" pitchFamily="18" charset="2"/>
              <a:buChar char=""/>
            </a:pPr>
            <a:r>
              <a:rPr lang="pt-BR" altLang="pt-BR" sz="2700" dirty="0">
                <a:latin typeface="Century Schoolbook" panose="02040604050505020304" pitchFamily="18" charset="0"/>
              </a:rPr>
              <a:t> a práxis socioeducativa em suas dimensões de ajuda em situações de conflito e necessidades</a:t>
            </a:r>
          </a:p>
          <a:p>
            <a:pPr marL="822325" lvl="2" indent="-200025" eaLnBrk="1" hangingPunct="1">
              <a:lnSpc>
                <a:spcPct val="80000"/>
              </a:lnSpc>
              <a:buFont typeface="Wingdings 2" panose="05020102010507070707" pitchFamily="18" charset="2"/>
              <a:buChar char=""/>
            </a:pPr>
            <a:r>
              <a:rPr lang="pt-BR" altLang="pt-BR" sz="2700" dirty="0">
                <a:latin typeface="Century Schoolbook" panose="02040604050505020304" pitchFamily="18" charset="0"/>
              </a:rPr>
              <a:t> Práticas educativas onde as relações humanas devem prevalecer sobre os processos de ensino-aprendizagem</a:t>
            </a:r>
          </a:p>
        </p:txBody>
      </p:sp>
      <p:sp>
        <p:nvSpPr>
          <p:cNvPr id="24578" name="Espaço Reservado para Número de Slide 3">
            <a:extLst>
              <a:ext uri="{FF2B5EF4-FFF2-40B4-BE49-F238E27FC236}">
                <a16:creationId xmlns:a16="http://schemas.microsoft.com/office/drawing/2014/main" id="{D0253DDD-0A5D-496F-B625-29D21201054C}"/>
              </a:ext>
            </a:extLst>
          </p:cNvPr>
          <p:cNvSpPr txBox="1">
            <a:spLocks/>
          </p:cNvSpPr>
          <p:nvPr/>
        </p:nvSpPr>
        <p:spPr bwMode="auto">
          <a:xfrm>
            <a:off x="8174038" y="-25400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805ECD2-B6C4-4B8F-8BFD-06EF0D258616}" type="slidenum">
              <a:rPr lang="pt-BR" altLang="pt-BR" sz="1800">
                <a:solidFill>
                  <a:srgbClr val="FFFFFF"/>
                </a:solidFill>
                <a:latin typeface="Constantia" panose="02030602050306030303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pt-BR" altLang="pt-BR" sz="1800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sp>
        <p:nvSpPr>
          <p:cNvPr id="24579" name="Espaço Reservado para Número de Slide 3">
            <a:extLst>
              <a:ext uri="{FF2B5EF4-FFF2-40B4-BE49-F238E27FC236}">
                <a16:creationId xmlns:a16="http://schemas.microsoft.com/office/drawing/2014/main" id="{FB41D4FF-0AB9-4A1B-BF93-48F062318F24}"/>
              </a:ext>
            </a:extLst>
          </p:cNvPr>
          <p:cNvSpPr txBox="1">
            <a:spLocks/>
          </p:cNvSpPr>
          <p:nvPr/>
        </p:nvSpPr>
        <p:spPr bwMode="auto">
          <a:xfrm>
            <a:off x="8174038" y="-25400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8CA7AC5-FF2A-4272-86A1-C34CBFBAA104}" type="slidenum">
              <a:rPr lang="pt-BR" altLang="pt-BR" sz="1800">
                <a:solidFill>
                  <a:srgbClr val="FFFFFF"/>
                </a:solidFill>
                <a:latin typeface="Constantia" panose="02030602050306030303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pt-BR" altLang="pt-BR" sz="1800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sp>
        <p:nvSpPr>
          <p:cNvPr id="24581" name="Retângulo 6">
            <a:extLst>
              <a:ext uri="{FF2B5EF4-FFF2-40B4-BE49-F238E27FC236}">
                <a16:creationId xmlns:a16="http://schemas.microsoft.com/office/drawing/2014/main" id="{B09ABDEB-C6CE-46C4-8C32-970B2A5F2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25" y="3913362"/>
            <a:ext cx="2286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350"/>
              </a:spcBef>
              <a:buClr>
                <a:srgbClr val="DA1F28"/>
              </a:buClr>
              <a:buFontTx/>
              <a:buNone/>
            </a:pP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Cf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. CALIMAN, G. Pedagogia social. In: SIVERES, L.; NODARI, P.C. (Orgs) </a:t>
            </a: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Dicionário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 de Cultura de Paz, </a:t>
            </a: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Vol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 2. Curitiba: Editora CRV. p. 265-269.</a:t>
            </a:r>
            <a:endParaRPr lang="pt-BR" altLang="pt-BR" sz="1600" dirty="0">
              <a:solidFill>
                <a:srgbClr val="000000"/>
              </a:solidFill>
              <a:latin typeface="Lucida Sans Unicode" panose="020B0602030504020204" pitchFamily="34" charset="0"/>
            </a:endParaRPr>
          </a:p>
        </p:txBody>
      </p:sp>
      <p:pic>
        <p:nvPicPr>
          <p:cNvPr id="3" name="Imagem 2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FD0A1AC7-C800-464A-AADB-5AD4AE0E3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74" y="220023"/>
            <a:ext cx="1976234" cy="3311371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783EC60-409B-44FD-8321-C414281E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26</a:t>
            </a:fld>
            <a:endParaRPr lang="pt-BR" altLang="x-none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Conteúdo 2">
            <a:extLst>
              <a:ext uri="{FF2B5EF4-FFF2-40B4-BE49-F238E27FC236}">
                <a16:creationId xmlns:a16="http://schemas.microsoft.com/office/drawing/2014/main" id="{2FF4D8AC-3AEA-49B9-B60B-7B8C1110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438" y="1285875"/>
            <a:ext cx="6543675" cy="5429250"/>
          </a:xfrm>
        </p:spPr>
        <p:txBody>
          <a:bodyPr/>
          <a:lstStyle/>
          <a:p>
            <a:pPr marL="547688" lvl="1" indent="-200025" eaLnBrk="1" hangingPunct="1"/>
            <a:r>
              <a:rPr lang="pt-BR" altLang="pt-BR" b="1">
                <a:solidFill>
                  <a:srgbClr val="FF0000"/>
                </a:solidFill>
                <a:latin typeface="Century Schoolbook" panose="02040604050505020304" pitchFamily="18" charset="0"/>
              </a:rPr>
              <a:t> Dimensão aplicada </a:t>
            </a:r>
            <a:r>
              <a:rPr lang="pt-BR" altLang="pt-BR">
                <a:latin typeface="Century Schoolbook" panose="02040604050505020304" pitchFamily="18" charset="0"/>
              </a:rPr>
              <a:t>(através da educação social)</a:t>
            </a:r>
          </a:p>
          <a:p>
            <a:pPr marL="822325" lvl="2" indent="-200025" eaLnBrk="1" hangingPunct="1"/>
            <a:r>
              <a:rPr lang="pt-BR" altLang="pt-BR" sz="2000">
                <a:latin typeface="Century Schoolbook" panose="02040604050505020304" pitchFamily="18" charset="0"/>
              </a:rPr>
              <a:t>Enquanto educação social é práxis</a:t>
            </a:r>
          </a:p>
          <a:p>
            <a:pPr marL="822325" lvl="2" indent="-200025" eaLnBrk="1" hangingPunct="1"/>
            <a:r>
              <a:rPr lang="pt-BR" altLang="pt-BR" sz="2000">
                <a:latin typeface="Century Schoolbook" panose="02040604050505020304" pitchFamily="18" charset="0"/>
              </a:rPr>
              <a:t>Aplica os conhecimentos (saber) à práxis (saber fazer)</a:t>
            </a:r>
          </a:p>
          <a:p>
            <a:pPr marL="547688" lvl="1" indent="-200025" eaLnBrk="1" hangingPunct="1"/>
            <a:r>
              <a:rPr lang="pt-BR" altLang="pt-BR">
                <a:latin typeface="Century Schoolbook" panose="02040604050505020304" pitchFamily="18" charset="0"/>
              </a:rPr>
              <a:t> É fruto de um dialogo entre teoria &amp; práxis; conhecimento e ação; pesquisa-ação; ciência - tecnologia</a:t>
            </a:r>
          </a:p>
        </p:txBody>
      </p:sp>
      <p:sp>
        <p:nvSpPr>
          <p:cNvPr id="25602" name="Espaço Reservado para Número de Slide 3">
            <a:extLst>
              <a:ext uri="{FF2B5EF4-FFF2-40B4-BE49-F238E27FC236}">
                <a16:creationId xmlns:a16="http://schemas.microsoft.com/office/drawing/2014/main" id="{C1903B4B-92CC-4739-8CF5-D07CAD93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 rot="5400000">
            <a:off x="6989763" y="3736975"/>
            <a:ext cx="3200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532ED029-90CB-4A39-922F-B446C2F6E27F}" type="slidenum">
              <a:rPr lang="pt-BR" altLang="pt-BR" sz="1200" smtClean="0">
                <a:solidFill>
                  <a:schemeClr val="tx2"/>
                </a:solidFill>
                <a:latin typeface="Arial" panose="020B0604020202020204" pitchFamily="34" charset="0"/>
              </a:rPr>
              <a:pPr algn="l">
                <a:spcBef>
                  <a:spcPct val="0"/>
                </a:spcBef>
                <a:buFontTx/>
                <a:buNone/>
              </a:pPr>
              <a:t>27</a:t>
            </a:fld>
            <a:endParaRPr lang="pt-BR" altLang="pt-BR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25603" name="Imagem 4">
            <a:extLst>
              <a:ext uri="{FF2B5EF4-FFF2-40B4-BE49-F238E27FC236}">
                <a16:creationId xmlns:a16="http://schemas.microsoft.com/office/drawing/2014/main" id="{96291B02-F346-486A-A4E5-F89E4A460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88913"/>
            <a:ext cx="1931987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tângulo 6">
            <a:extLst>
              <a:ext uri="{FF2B5EF4-FFF2-40B4-BE49-F238E27FC236}">
                <a16:creationId xmlns:a16="http://schemas.microsoft.com/office/drawing/2014/main" id="{D641E0BC-728B-4DCD-A7C2-176283B72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2941638"/>
            <a:ext cx="2286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350"/>
              </a:spcBef>
              <a:buClr>
                <a:srgbClr val="DA1F28"/>
              </a:buClr>
              <a:buFontTx/>
              <a:buNone/>
            </a:pPr>
            <a:r>
              <a:rPr lang="it-IT" altLang="pt-BR" sz="1600">
                <a:solidFill>
                  <a:srgbClr val="000000"/>
                </a:solidFill>
                <a:latin typeface="Lucida Sans Unicode" panose="020B0602030504020204" pitchFamily="34" charset="0"/>
              </a:rPr>
              <a:t>Cf. CALIMAN, G. Pedagogia social. In: PRELLEZO, J. M. ; NANNI, C.; MALIZIA, G.</a:t>
            </a:r>
            <a:r>
              <a:rPr lang="it-IT" altLang="pt-BR" sz="1600" b="1">
                <a:solidFill>
                  <a:srgbClr val="000000"/>
                </a:solidFill>
                <a:latin typeface="Lucida Sans Unicode" panose="020B0602030504020204" pitchFamily="34" charset="0"/>
              </a:rPr>
              <a:t> Diccionário de Ciencias de la Educación. Madrid: CCS, 2008.</a:t>
            </a:r>
            <a:r>
              <a:rPr lang="it-IT" altLang="pt-BR" sz="1600">
                <a:solidFill>
                  <a:srgbClr val="000000"/>
                </a:solidFill>
                <a:latin typeface="Lucida Sans Unicode" panose="020B0602030504020204" pitchFamily="34" charset="0"/>
              </a:rPr>
              <a:t> p. 858-859.</a:t>
            </a:r>
            <a:endParaRPr lang="pt-BR" altLang="pt-BR" sz="1600">
              <a:solidFill>
                <a:srgbClr val="000000"/>
              </a:solidFill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Conteúdo 2">
            <a:extLst>
              <a:ext uri="{FF2B5EF4-FFF2-40B4-BE49-F238E27FC236}">
                <a16:creationId xmlns:a16="http://schemas.microsoft.com/office/drawing/2014/main" id="{45C1855D-BC11-48C9-A68D-DF1EA0510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438" y="1628775"/>
            <a:ext cx="6543675" cy="5086350"/>
          </a:xfrm>
        </p:spPr>
        <p:txBody>
          <a:bodyPr/>
          <a:lstStyle/>
          <a:p>
            <a:pPr marL="547688" lvl="1" indent="-200025" eaLnBrk="1" hangingPunct="1"/>
            <a:r>
              <a:rPr lang="pt-BR" altLang="pt-BR" b="1">
                <a:solidFill>
                  <a:srgbClr val="FF0000"/>
                </a:solidFill>
                <a:latin typeface="Arial" panose="020B0604020202020204" pitchFamily="34" charset="0"/>
              </a:rPr>
              <a:t>Normativa</a:t>
            </a:r>
            <a:r>
              <a:rPr lang="pt-BR" altLang="pt-BR">
                <a:latin typeface="Arial" panose="020B0604020202020204" pitchFamily="34" charset="0"/>
              </a:rPr>
              <a:t> </a:t>
            </a:r>
          </a:p>
          <a:p>
            <a:pPr marL="822325" lvl="2" indent="-200025" eaLnBrk="1" hangingPunct="1"/>
            <a:r>
              <a:rPr lang="pt-BR" altLang="pt-BR">
                <a:latin typeface="Arial" panose="020B0604020202020204" pitchFamily="34" charset="0"/>
              </a:rPr>
              <a:t>A singularidade da PSO: não fugir do problema das normas e valores</a:t>
            </a:r>
          </a:p>
          <a:p>
            <a:pPr marL="547688" lvl="1" indent="-200025" eaLnBrk="1" hangingPunct="1"/>
            <a:r>
              <a:rPr lang="pt-BR" altLang="pt-BR" b="1">
                <a:solidFill>
                  <a:srgbClr val="FF0000"/>
                </a:solidFill>
                <a:latin typeface="Arial" panose="020B0604020202020204" pitchFamily="34" charset="0"/>
              </a:rPr>
              <a:t> Investigativa </a:t>
            </a:r>
            <a:r>
              <a:rPr lang="pt-BR" altLang="pt-BR">
                <a:latin typeface="Arial" panose="020B0604020202020204" pitchFamily="34" charset="0"/>
              </a:rPr>
              <a:t>(trabalha com a explicação, interpretação, compreensão da realidade socioeducativa)</a:t>
            </a:r>
          </a:p>
          <a:p>
            <a:pPr marL="547688" lvl="1" indent="-200025" eaLnBrk="1" hangingPunct="1"/>
            <a:r>
              <a:rPr lang="pt-BR" altLang="pt-BR" b="1">
                <a:solidFill>
                  <a:srgbClr val="FF0000"/>
                </a:solidFill>
                <a:latin typeface="Arial" panose="020B0604020202020204" pitchFamily="34" charset="0"/>
              </a:rPr>
              <a:t>Que produz tecnologia educacional </a:t>
            </a:r>
            <a:r>
              <a:rPr lang="pt-BR" altLang="pt-BR">
                <a:latin typeface="Arial" panose="020B0604020202020204" pitchFamily="34" charset="0"/>
              </a:rPr>
              <a:t>(métodos, técnicas, soluções voltadas à educação social sobretudo da infância e juventude)</a:t>
            </a:r>
          </a:p>
        </p:txBody>
      </p:sp>
      <p:sp>
        <p:nvSpPr>
          <p:cNvPr id="26626" name="Espaço Reservado para Número de Slide 3">
            <a:extLst>
              <a:ext uri="{FF2B5EF4-FFF2-40B4-BE49-F238E27FC236}">
                <a16:creationId xmlns:a16="http://schemas.microsoft.com/office/drawing/2014/main" id="{ACD5190A-D4E6-4B45-9EFF-718FDA1E0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 rot="5400000">
            <a:off x="6989763" y="3736975"/>
            <a:ext cx="3200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AB8BDA11-7D6C-4BEE-8CB6-AED725B8D847}" type="slidenum">
              <a:rPr lang="pt-BR" altLang="pt-BR" sz="1200" smtClean="0">
                <a:solidFill>
                  <a:schemeClr val="tx2"/>
                </a:solidFill>
                <a:latin typeface="Arial" panose="020B0604020202020204" pitchFamily="34" charset="0"/>
              </a:rPr>
              <a:pPr algn="l">
                <a:spcBef>
                  <a:spcPct val="0"/>
                </a:spcBef>
                <a:buFontTx/>
                <a:buNone/>
              </a:pPr>
              <a:t>28</a:t>
            </a:fld>
            <a:endParaRPr lang="pt-BR" altLang="pt-BR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tângulo 6">
            <a:extLst>
              <a:ext uri="{FF2B5EF4-FFF2-40B4-BE49-F238E27FC236}">
                <a16:creationId xmlns:a16="http://schemas.microsoft.com/office/drawing/2014/main" id="{C13ADE12-4623-4E97-825A-C44F01290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25" y="3913362"/>
            <a:ext cx="2286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350"/>
              </a:spcBef>
              <a:buClr>
                <a:srgbClr val="DA1F28"/>
              </a:buClr>
              <a:buFontTx/>
              <a:buNone/>
            </a:pP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Cf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. CALIMAN, G. Pedagogia social. In: SIVERES, L.; NODARI, P.C. (Orgs) </a:t>
            </a: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Dicionário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 de Cultura de Paz, </a:t>
            </a: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Vol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 2. Curitiba: Editora CRV. p. 265-269.</a:t>
            </a:r>
            <a:endParaRPr lang="pt-BR" altLang="pt-BR" sz="1600" dirty="0">
              <a:solidFill>
                <a:srgbClr val="000000"/>
              </a:solidFill>
              <a:latin typeface="Lucida Sans Unicode" panose="020B0602030504020204" pitchFamily="34" charset="0"/>
            </a:endParaRPr>
          </a:p>
        </p:txBody>
      </p:sp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46E3EEC7-91CE-4499-8CEB-3E11E9B07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74" y="220023"/>
            <a:ext cx="1976234" cy="331137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Espaço Reservado para Conteúdo 2">
            <a:extLst>
              <a:ext uri="{FF2B5EF4-FFF2-40B4-BE49-F238E27FC236}">
                <a16:creationId xmlns:a16="http://schemas.microsoft.com/office/drawing/2014/main" id="{5C26DCD5-E2E3-49C4-AA7C-D1184AED1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025" y="1219200"/>
            <a:ext cx="6521450" cy="4916488"/>
          </a:xfrm>
        </p:spPr>
        <p:txBody>
          <a:bodyPr/>
          <a:lstStyle/>
          <a:p>
            <a:pPr eaLnBrk="1" hangingPunct="1"/>
            <a:r>
              <a:rPr lang="pt-BR" altLang="pt-BR" sz="2800">
                <a:latin typeface="Century Schoolbook" panose="02040604050505020304" pitchFamily="18" charset="0"/>
              </a:rPr>
              <a:t>Orientada a potenciar a </a:t>
            </a:r>
            <a:r>
              <a:rPr lang="pt-BR" altLang="pt-BR" sz="2800" b="1">
                <a:solidFill>
                  <a:srgbClr val="FF0000"/>
                </a:solidFill>
                <a:latin typeface="Century Schoolbook" panose="02040604050505020304" pitchFamily="18" charset="0"/>
              </a:rPr>
              <a:t>sociabilidade</a:t>
            </a:r>
            <a:r>
              <a:rPr lang="pt-BR" altLang="pt-BR" sz="2800">
                <a:latin typeface="Century Schoolbook" panose="02040604050505020304" pitchFamily="18" charset="0"/>
              </a:rPr>
              <a:t> de </a:t>
            </a:r>
            <a:r>
              <a:rPr lang="pt-BR" altLang="pt-BR" sz="2800" b="1">
                <a:solidFill>
                  <a:srgbClr val="FF0000"/>
                </a:solidFill>
                <a:latin typeface="Century Schoolbook" panose="02040604050505020304" pitchFamily="18" charset="0"/>
              </a:rPr>
              <a:t>indivíduos</a:t>
            </a:r>
            <a:r>
              <a:rPr lang="pt-BR" altLang="pt-BR" sz="2800" b="1">
                <a:solidFill>
                  <a:schemeClr val="accent2"/>
                </a:solidFill>
                <a:latin typeface="Century Schoolbook" panose="02040604050505020304" pitchFamily="18" charset="0"/>
              </a:rPr>
              <a:t> </a:t>
            </a:r>
            <a:r>
              <a:rPr lang="pt-BR" altLang="pt-BR" sz="2800" b="1">
                <a:solidFill>
                  <a:srgbClr val="FFC000"/>
                </a:solidFill>
                <a:latin typeface="Century Schoolbook" panose="02040604050505020304" pitchFamily="18" charset="0"/>
              </a:rPr>
              <a:t>e</a:t>
            </a:r>
            <a:r>
              <a:rPr lang="pt-BR" altLang="pt-BR" sz="2800" b="1">
                <a:solidFill>
                  <a:schemeClr val="accent2"/>
                </a:solidFill>
                <a:latin typeface="Century Schoolbook" panose="02040604050505020304" pitchFamily="18" charset="0"/>
              </a:rPr>
              <a:t> </a:t>
            </a:r>
            <a:r>
              <a:rPr lang="pt-BR" altLang="pt-BR" sz="2800" b="1">
                <a:solidFill>
                  <a:srgbClr val="FF0000"/>
                </a:solidFill>
                <a:latin typeface="Century Schoolbook" panose="02040604050505020304" pitchFamily="18" charset="0"/>
              </a:rPr>
              <a:t>grupos</a:t>
            </a:r>
            <a:r>
              <a:rPr lang="pt-BR" altLang="pt-BR" sz="2800" b="1">
                <a:solidFill>
                  <a:schemeClr val="accent2"/>
                </a:solidFill>
                <a:latin typeface="Century Schoolbook" panose="02040604050505020304" pitchFamily="18" charset="0"/>
              </a:rPr>
              <a:t> </a:t>
            </a:r>
          </a:p>
          <a:p>
            <a:pPr eaLnBrk="1" hangingPunct="1"/>
            <a:r>
              <a:rPr lang="pt-BR" altLang="pt-BR" sz="2800">
                <a:latin typeface="Century Schoolbook" panose="02040604050505020304" pitchFamily="18" charset="0"/>
              </a:rPr>
              <a:t>Prioridade das </a:t>
            </a:r>
            <a:r>
              <a:rPr lang="pt-BR" altLang="pt-BR" sz="2800" b="1">
                <a:solidFill>
                  <a:srgbClr val="FF6600"/>
                </a:solidFill>
                <a:latin typeface="Century Schoolbook" panose="02040604050505020304" pitchFamily="18" charset="0"/>
              </a:rPr>
              <a:t>relações humanas</a:t>
            </a:r>
            <a:r>
              <a:rPr lang="pt-BR" altLang="pt-BR" sz="2800">
                <a:latin typeface="Century Schoolbook" panose="02040604050505020304" pitchFamily="18" charset="0"/>
              </a:rPr>
              <a:t> sobre os processos de ensino-aprendizagem</a:t>
            </a:r>
          </a:p>
          <a:p>
            <a:pPr eaLnBrk="1" hangingPunct="1"/>
            <a:r>
              <a:rPr lang="pt-BR" altLang="pt-BR" sz="2800">
                <a:latin typeface="Century Schoolbook" panose="02040604050505020304" pitchFamily="18" charset="0"/>
              </a:rPr>
              <a:t>Atenta ao ambiente </a:t>
            </a:r>
            <a:r>
              <a:rPr lang="pt-BR" altLang="pt-BR" sz="2800" b="1">
                <a:solidFill>
                  <a:srgbClr val="FF6600"/>
                </a:solidFill>
                <a:latin typeface="Century Schoolbook" panose="02040604050505020304" pitchFamily="18" charset="0"/>
              </a:rPr>
              <a:t>físico</a:t>
            </a:r>
            <a:r>
              <a:rPr lang="pt-BR" altLang="pt-BR" sz="2800">
                <a:latin typeface="Century Schoolbook" panose="02040604050505020304" pitchFamily="18" charset="0"/>
              </a:rPr>
              <a:t>: no entanto o que constitui a casa não são os tijolos nem as paredes mas os significados que são dados a cada tijolo e a cada parede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BR" altLang="pt-BR" sz="2800">
              <a:latin typeface="Century Schoolbook" panose="02040604050505020304" pitchFamily="18" charset="0"/>
            </a:endParaRPr>
          </a:p>
        </p:txBody>
      </p:sp>
      <p:sp>
        <p:nvSpPr>
          <p:cNvPr id="27650" name="Espaço Reservado para Número de Slide 3">
            <a:extLst>
              <a:ext uri="{FF2B5EF4-FFF2-40B4-BE49-F238E27FC236}">
                <a16:creationId xmlns:a16="http://schemas.microsoft.com/office/drawing/2014/main" id="{B6147BF1-B02C-45D8-9B4D-7B6165EEC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 rot="5400000">
            <a:off x="6989763" y="3736975"/>
            <a:ext cx="3200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8F1C2763-48BA-46AA-A4A7-C0D7DF4809C5}" type="slidenum">
              <a:rPr lang="pt-BR" altLang="pt-BR" sz="1200" smtClean="0">
                <a:solidFill>
                  <a:schemeClr val="tx2"/>
                </a:solidFill>
                <a:latin typeface="Arial" panose="020B0604020202020204" pitchFamily="34" charset="0"/>
              </a:rPr>
              <a:pPr algn="l">
                <a:spcBef>
                  <a:spcPct val="0"/>
                </a:spcBef>
                <a:buFontTx/>
                <a:buNone/>
              </a:pPr>
              <a:t>29</a:t>
            </a:fld>
            <a:endParaRPr lang="pt-BR" altLang="pt-BR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27651" name="Imagem 4">
            <a:extLst>
              <a:ext uri="{FF2B5EF4-FFF2-40B4-BE49-F238E27FC236}">
                <a16:creationId xmlns:a16="http://schemas.microsoft.com/office/drawing/2014/main" id="{2E6A320A-824B-45E1-884B-EF89D3949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84163"/>
            <a:ext cx="1931987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tângulo 6">
            <a:extLst>
              <a:ext uri="{FF2B5EF4-FFF2-40B4-BE49-F238E27FC236}">
                <a16:creationId xmlns:a16="http://schemas.microsoft.com/office/drawing/2014/main" id="{3525B0E5-E1ED-43D2-9235-AD19D9F8C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2860675"/>
            <a:ext cx="21447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350"/>
              </a:spcBef>
              <a:buClr>
                <a:srgbClr val="DA1F28"/>
              </a:buClr>
              <a:buFontTx/>
              <a:buNone/>
            </a:pPr>
            <a:r>
              <a:rPr lang="it-IT" altLang="pt-BR" sz="1600">
                <a:solidFill>
                  <a:srgbClr val="000000"/>
                </a:solidFill>
                <a:latin typeface="Lucida Sans Unicode" panose="020B0602030504020204" pitchFamily="34" charset="0"/>
              </a:rPr>
              <a:t>Cf. CALIMAN, G. Pedagogia social. In: PRELLEZO, J. M. ; NANNI, C.; MALIZIA, G.</a:t>
            </a:r>
            <a:r>
              <a:rPr lang="it-IT" altLang="pt-BR" sz="1600" b="1">
                <a:solidFill>
                  <a:srgbClr val="000000"/>
                </a:solidFill>
                <a:latin typeface="Lucida Sans Unicode" panose="020B0602030504020204" pitchFamily="34" charset="0"/>
              </a:rPr>
              <a:t> Diccionário de Ciencias de la Educación. Madrid: CCS, 2008.</a:t>
            </a:r>
            <a:r>
              <a:rPr lang="it-IT" altLang="pt-BR" sz="1600">
                <a:solidFill>
                  <a:srgbClr val="000000"/>
                </a:solidFill>
                <a:latin typeface="Lucida Sans Unicode" panose="020B0602030504020204" pitchFamily="34" charset="0"/>
              </a:rPr>
              <a:t> p. 858-859.</a:t>
            </a:r>
            <a:endParaRPr lang="pt-BR" altLang="pt-BR" sz="1600">
              <a:solidFill>
                <a:srgbClr val="000000"/>
              </a:solidFill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Conteúdo 2">
            <a:extLst>
              <a:ext uri="{FF2B5EF4-FFF2-40B4-BE49-F238E27FC236}">
                <a16:creationId xmlns:a16="http://schemas.microsoft.com/office/drawing/2014/main" id="{38B34AA2-85B1-4CFD-9FD9-33A40BFFA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438" y="1254125"/>
            <a:ext cx="6523037" cy="5343525"/>
          </a:xfrm>
        </p:spPr>
        <p:txBody>
          <a:bodyPr/>
          <a:lstStyle/>
          <a:p>
            <a:pPr eaLnBrk="1" hangingPunct="1"/>
            <a:r>
              <a:rPr lang="pt-BR" altLang="pt-BR" sz="2800">
                <a:latin typeface="Century Schoolbook" panose="02040604050505020304" pitchFamily="18" charset="0"/>
              </a:rPr>
              <a:t>Fortalecer o ambiente </a:t>
            </a:r>
            <a:r>
              <a:rPr lang="pt-BR" altLang="pt-BR" sz="2800" b="1">
                <a:solidFill>
                  <a:srgbClr val="FF6600"/>
                </a:solidFill>
                <a:latin typeface="Century Schoolbook" panose="02040604050505020304" pitchFamily="18" charset="0"/>
              </a:rPr>
              <a:t>afetivo</a:t>
            </a:r>
            <a:r>
              <a:rPr lang="pt-BR" altLang="pt-BR" sz="2800">
                <a:solidFill>
                  <a:srgbClr val="FF6600"/>
                </a:solidFill>
                <a:latin typeface="Century Schoolbook" panose="02040604050505020304" pitchFamily="18" charset="0"/>
              </a:rPr>
              <a:t> </a:t>
            </a:r>
            <a:r>
              <a:rPr lang="pt-BR" altLang="pt-BR" sz="2800">
                <a:latin typeface="Century Schoolbook" panose="02040604050505020304" pitchFamily="18" charset="0"/>
              </a:rPr>
              <a:t>provocar as condições de mudança pessoal (emancipação) e social (transformação)</a:t>
            </a:r>
          </a:p>
          <a:p>
            <a:pPr eaLnBrk="1" hangingPunct="1"/>
            <a:r>
              <a:rPr lang="pt-BR" altLang="pt-BR" sz="2800">
                <a:latin typeface="Century Schoolbook" panose="02040604050505020304" pitchFamily="18" charset="0"/>
              </a:rPr>
              <a:t>É uma pedagogia da </a:t>
            </a:r>
            <a:r>
              <a:rPr lang="pt-BR" altLang="pt-BR" sz="2800" b="1">
                <a:solidFill>
                  <a:srgbClr val="FF6600"/>
                </a:solidFill>
                <a:latin typeface="Century Schoolbook" panose="02040604050505020304" pitchFamily="18" charset="0"/>
              </a:rPr>
              <a:t>presença </a:t>
            </a:r>
            <a:r>
              <a:rPr lang="pt-BR" altLang="pt-BR" sz="2800" b="1">
                <a:latin typeface="Century Schoolbook" panose="02040604050505020304" pitchFamily="18" charset="0"/>
              </a:rPr>
              <a:t>orientada a </a:t>
            </a:r>
            <a:r>
              <a:rPr lang="pt-BR" altLang="pt-BR" sz="2800">
                <a:latin typeface="Century Schoolbook" panose="02040604050505020304" pitchFamily="18" charset="0"/>
              </a:rPr>
              <a:t>construir vínculos afetivos e ganhar a confiança</a:t>
            </a:r>
          </a:p>
          <a:p>
            <a:pPr eaLnBrk="1" hangingPunct="1"/>
            <a:r>
              <a:rPr lang="pt-BR" altLang="pt-BR" sz="2800">
                <a:latin typeface="Century Schoolbook" panose="02040604050505020304" pitchFamily="18" charset="0"/>
              </a:rPr>
              <a:t>Com o fim de propor </a:t>
            </a:r>
            <a:r>
              <a:rPr lang="pt-BR" altLang="pt-BR" sz="2800" b="1">
                <a:solidFill>
                  <a:srgbClr val="FF6600"/>
                </a:solidFill>
                <a:latin typeface="Century Schoolbook" panose="02040604050505020304" pitchFamily="18" charset="0"/>
              </a:rPr>
              <a:t>valores </a:t>
            </a:r>
            <a:r>
              <a:rPr lang="pt-BR" altLang="pt-BR" sz="2800">
                <a:solidFill>
                  <a:srgbClr val="000000"/>
                </a:solidFill>
                <a:latin typeface="Century Schoolbook" panose="02040604050505020304" pitchFamily="18" charset="0"/>
              </a:rPr>
              <a:t>que cubram uma visão de mundo </a:t>
            </a:r>
            <a:r>
              <a:rPr lang="pt-BR" altLang="pt-BR" sz="2400">
                <a:solidFill>
                  <a:srgbClr val="000000"/>
                </a:solidFill>
                <a:latin typeface="Century Schoolbook" panose="02040604050505020304" pitchFamily="18" charset="0"/>
              </a:rPr>
              <a:t>(sociabilidade: ética, solidariedade, cidadania...)</a:t>
            </a:r>
            <a:endParaRPr lang="pt-BR" altLang="pt-BR" sz="2800">
              <a:latin typeface="Century Schoolbook" panose="02040604050505020304" pitchFamily="18" charset="0"/>
            </a:endParaRPr>
          </a:p>
        </p:txBody>
      </p:sp>
      <p:sp>
        <p:nvSpPr>
          <p:cNvPr id="28674" name="Espaço Reservado para Número de Slide 3">
            <a:extLst>
              <a:ext uri="{FF2B5EF4-FFF2-40B4-BE49-F238E27FC236}">
                <a16:creationId xmlns:a16="http://schemas.microsoft.com/office/drawing/2014/main" id="{DD8BD2F2-1E70-425F-B3B1-5BF20B1FB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 rot="5400000">
            <a:off x="6989763" y="3736975"/>
            <a:ext cx="3200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CEA540BD-7B82-42B5-997A-ADAC226B86DD}" type="slidenum">
              <a:rPr lang="pt-BR" altLang="pt-BR" sz="1200" smtClean="0">
                <a:solidFill>
                  <a:schemeClr val="tx2"/>
                </a:solidFill>
                <a:latin typeface="Arial" panose="020B0604020202020204" pitchFamily="34" charset="0"/>
              </a:rPr>
              <a:pPr algn="l">
                <a:spcBef>
                  <a:spcPct val="0"/>
                </a:spcBef>
                <a:buFontTx/>
                <a:buNone/>
              </a:pPr>
              <a:t>30</a:t>
            </a:fld>
            <a:endParaRPr lang="pt-BR" altLang="pt-BR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tângulo 6">
            <a:extLst>
              <a:ext uri="{FF2B5EF4-FFF2-40B4-BE49-F238E27FC236}">
                <a16:creationId xmlns:a16="http://schemas.microsoft.com/office/drawing/2014/main" id="{96F64570-D4D3-4A84-8A8A-AD0C304C3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25" y="3913362"/>
            <a:ext cx="2286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350"/>
              </a:spcBef>
              <a:buClr>
                <a:srgbClr val="DA1F28"/>
              </a:buClr>
              <a:buFontTx/>
              <a:buNone/>
            </a:pP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Cf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. CALIMAN, G. Pedagogia social. In: SIVERES, L.; NODARI, P.C. (Orgs) </a:t>
            </a: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Dicionário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 de Cultura de Paz, </a:t>
            </a:r>
            <a:r>
              <a:rPr lang="it-IT" altLang="pt-BR" sz="1600" dirty="0" err="1">
                <a:solidFill>
                  <a:srgbClr val="000000"/>
                </a:solidFill>
                <a:latin typeface="Lucida Sans Unicode" panose="020B0602030504020204" pitchFamily="34" charset="0"/>
              </a:rPr>
              <a:t>Vol</a:t>
            </a:r>
            <a:r>
              <a:rPr lang="it-IT" altLang="pt-BR" sz="1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 2. Curitiba: Editora CRV. p. 265-269.</a:t>
            </a:r>
            <a:endParaRPr lang="pt-BR" altLang="pt-BR" sz="1600" dirty="0">
              <a:solidFill>
                <a:srgbClr val="000000"/>
              </a:solidFill>
              <a:latin typeface="Lucida Sans Unicode" panose="020B0602030504020204" pitchFamily="34" charset="0"/>
            </a:endParaRPr>
          </a:p>
        </p:txBody>
      </p:sp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9118CB82-E2AD-4318-B089-FF3403336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74" y="220023"/>
            <a:ext cx="1976234" cy="331137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ítulo 2">
            <a:extLst>
              <a:ext uri="{FF2B5EF4-FFF2-40B4-BE49-F238E27FC236}">
                <a16:creationId xmlns:a16="http://schemas.microsoft.com/office/drawing/2014/main" id="{3B8F9D98-B237-497E-98C5-B66A3B981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713" y="115888"/>
            <a:ext cx="6172200" cy="1143000"/>
          </a:xfrm>
        </p:spPr>
        <p:txBody>
          <a:bodyPr/>
          <a:lstStyle/>
          <a:p>
            <a:pPr eaLnBrk="1" hangingPunct="1"/>
            <a:r>
              <a:rPr lang="pt-BR" altLang="pt-BR" sz="4000">
                <a:solidFill>
                  <a:srgbClr val="545E70"/>
                </a:solidFill>
                <a:latin typeface="Century Schoolbook" panose="02040604050505020304" pitchFamily="18" charset="0"/>
              </a:rPr>
              <a:t>PREVENÇÃO:</a:t>
            </a:r>
            <a:br>
              <a:rPr lang="pt-BR" altLang="pt-BR">
                <a:solidFill>
                  <a:srgbClr val="545E70"/>
                </a:solidFill>
                <a:latin typeface="Century Schoolbook" panose="02040604050505020304" pitchFamily="18" charset="0"/>
              </a:rPr>
            </a:br>
            <a:r>
              <a:rPr lang="pt-BR" altLang="pt-BR" sz="1800">
                <a:solidFill>
                  <a:srgbClr val="545E70"/>
                </a:solidFill>
                <a:latin typeface="Century Schoolbook" panose="02040604050505020304" pitchFamily="18" charset="0"/>
              </a:rPr>
              <a:t>nos vários níveis</a:t>
            </a:r>
          </a:p>
        </p:txBody>
      </p:sp>
      <p:sp>
        <p:nvSpPr>
          <p:cNvPr id="30722" name="Espaço Reservado para Conteúdo 2">
            <a:extLst>
              <a:ext uri="{FF2B5EF4-FFF2-40B4-BE49-F238E27FC236}">
                <a16:creationId xmlns:a16="http://schemas.microsoft.com/office/drawing/2014/main" id="{5B375C50-6BE9-4453-B5F2-BE329921AAF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95513" y="1600200"/>
            <a:ext cx="6697662" cy="4873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pt-BR" altLang="pt-BR" sz="2400">
                <a:latin typeface="Century Schoolbook" panose="02040604050505020304" pitchFamily="18" charset="0"/>
              </a:rPr>
              <a:t>Atua na prevenção através de ações (sociais e educativas) de </a:t>
            </a:r>
            <a:r>
              <a:rPr lang="pt-BR" altLang="pt-BR" sz="2400" b="1">
                <a:solidFill>
                  <a:srgbClr val="FF0000"/>
                </a:solidFill>
                <a:latin typeface="Century Schoolbook" panose="02040604050505020304" pitchFamily="18" charset="0"/>
              </a:rPr>
              <a:t>cuidado</a:t>
            </a:r>
            <a:r>
              <a:rPr lang="pt-BR" altLang="pt-BR" sz="2400" b="1">
                <a:solidFill>
                  <a:schemeClr val="accent2"/>
                </a:solidFill>
                <a:latin typeface="Century Schoolbook" panose="02040604050505020304" pitchFamily="18" charset="0"/>
              </a:rPr>
              <a:t> </a:t>
            </a:r>
            <a:r>
              <a:rPr lang="pt-BR" altLang="pt-BR" sz="2400" b="1">
                <a:solidFill>
                  <a:srgbClr val="FFC000"/>
                </a:solidFill>
                <a:latin typeface="Century Schoolbook" panose="02040604050505020304" pitchFamily="18" charset="0"/>
              </a:rPr>
              <a:t>e</a:t>
            </a:r>
            <a:r>
              <a:rPr lang="pt-BR" altLang="pt-BR" sz="2400" b="1">
                <a:solidFill>
                  <a:schemeClr val="accent2"/>
                </a:solidFill>
                <a:latin typeface="Century Schoolbook" panose="02040604050505020304" pitchFamily="18" charset="0"/>
              </a:rPr>
              <a:t> </a:t>
            </a:r>
            <a:r>
              <a:rPr lang="pt-BR" altLang="pt-BR" sz="2400" b="1">
                <a:solidFill>
                  <a:srgbClr val="FF0000"/>
                </a:solidFill>
                <a:latin typeface="Century Schoolbook" panose="02040604050505020304" pitchFamily="18" charset="0"/>
              </a:rPr>
              <a:t>ajuda</a:t>
            </a:r>
          </a:p>
          <a:p>
            <a:pPr eaLnBrk="1" hangingPunct="1">
              <a:lnSpc>
                <a:spcPct val="80000"/>
              </a:lnSpc>
            </a:pPr>
            <a:r>
              <a:rPr lang="pt-BR" altLang="pt-BR" sz="2400" b="1">
                <a:solidFill>
                  <a:srgbClr val="FF0000"/>
                </a:solidFill>
                <a:latin typeface="Century Schoolbook" panose="02040604050505020304" pitchFamily="18" charset="0"/>
              </a:rPr>
              <a:t>Prevenção entendida como conscientização voltada à administração dos próprios riscos</a:t>
            </a:r>
          </a:p>
          <a:p>
            <a:pPr lvl="1" eaLnBrk="1" hangingPunct="1">
              <a:lnSpc>
                <a:spcPct val="80000"/>
              </a:lnSpc>
            </a:pPr>
            <a:r>
              <a:rPr lang="pt-BR" altLang="pt-BR" sz="1800" b="1">
                <a:latin typeface="Century Schoolbook" panose="02040604050505020304" pitchFamily="18" charset="0"/>
              </a:rPr>
              <a:t>Primeiro nível</a:t>
            </a:r>
            <a:r>
              <a:rPr lang="pt-BR" altLang="pt-BR" sz="1800">
                <a:latin typeface="Century Schoolbook" panose="02040604050505020304" pitchFamily="18" charset="0"/>
              </a:rPr>
              <a:t>: Socialização, Educação</a:t>
            </a:r>
          </a:p>
          <a:p>
            <a:pPr lvl="1" eaLnBrk="1" hangingPunct="1">
              <a:lnSpc>
                <a:spcPct val="80000"/>
              </a:lnSpc>
            </a:pPr>
            <a:r>
              <a:rPr lang="pt-BR" altLang="pt-BR" sz="1800" b="1">
                <a:latin typeface="Century Schoolbook" panose="02040604050505020304" pitchFamily="18" charset="0"/>
              </a:rPr>
              <a:t>Segundo nível</a:t>
            </a:r>
            <a:r>
              <a:rPr lang="pt-BR" altLang="pt-BR" sz="1800">
                <a:latin typeface="Century Schoolbook" panose="02040604050505020304" pitchFamily="18" charset="0"/>
              </a:rPr>
              <a:t>: Mirada para situações de risco. Para promover a capacidade nas pessoas de administrar seus riscos e consequentemente sua </a:t>
            </a:r>
            <a:r>
              <a:rPr lang="pt-BR" altLang="pt-BR" sz="1800" b="1">
                <a:solidFill>
                  <a:srgbClr val="FF0000"/>
                </a:solidFill>
                <a:latin typeface="Century Schoolbook" panose="02040604050505020304" pitchFamily="18" charset="0"/>
              </a:rPr>
              <a:t>resistência</a:t>
            </a:r>
            <a:r>
              <a:rPr lang="pt-BR" altLang="pt-BR" sz="1800" b="1">
                <a:solidFill>
                  <a:srgbClr val="FFC000"/>
                </a:solidFill>
                <a:latin typeface="Century Schoolbook" panose="02040604050505020304" pitchFamily="18" charset="0"/>
              </a:rPr>
              <a:t>  </a:t>
            </a:r>
            <a:r>
              <a:rPr lang="pt-BR" altLang="pt-BR" sz="1800" b="1">
                <a:solidFill>
                  <a:srgbClr val="FF0000"/>
                </a:solidFill>
                <a:latin typeface="Century Schoolbook" panose="02040604050505020304" pitchFamily="18" charset="0"/>
              </a:rPr>
              <a:t>aos</a:t>
            </a:r>
            <a:r>
              <a:rPr lang="pt-BR" altLang="pt-BR" sz="1800" b="1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pt-BR" altLang="pt-BR" sz="1800" b="1">
                <a:solidFill>
                  <a:srgbClr val="FF0000"/>
                </a:solidFill>
                <a:latin typeface="Century Schoolbook" panose="02040604050505020304" pitchFamily="18" charset="0"/>
              </a:rPr>
              <a:t>riscos </a:t>
            </a:r>
            <a:r>
              <a:rPr lang="pt-BR" altLang="pt-BR" sz="1800">
                <a:latin typeface="Century Schoolbook" panose="02040604050505020304" pitchFamily="18" charset="0"/>
              </a:rPr>
              <a:t>através de ações positivas (cidadania, voluntariado, educação...)</a:t>
            </a:r>
            <a:r>
              <a:rPr lang="it-IT" altLang="pt-BR" sz="1600">
                <a:latin typeface="Century Schoolbook" panose="02040604050505020304" pitchFamily="18" charset="0"/>
              </a:rPr>
              <a:t>	</a:t>
            </a:r>
          </a:p>
          <a:p>
            <a:pPr lvl="1" eaLnBrk="1" hangingPunct="1">
              <a:lnSpc>
                <a:spcPct val="80000"/>
              </a:lnSpc>
            </a:pPr>
            <a:r>
              <a:rPr lang="pt-BR" altLang="pt-BR" sz="1800" b="1">
                <a:latin typeface="Century Schoolbook" panose="02040604050505020304" pitchFamily="18" charset="0"/>
              </a:rPr>
              <a:t>Terceiro nível</a:t>
            </a:r>
            <a:r>
              <a:rPr lang="pt-BR" altLang="pt-BR" sz="1800">
                <a:latin typeface="Century Schoolbook" panose="02040604050505020304" pitchFamily="18" charset="0"/>
              </a:rPr>
              <a:t>: como ação </a:t>
            </a:r>
            <a:r>
              <a:rPr lang="pt-BR" altLang="pt-BR" sz="1800">
                <a:solidFill>
                  <a:srgbClr val="FF0000"/>
                </a:solidFill>
                <a:latin typeface="Century Schoolbook" panose="02040604050505020304" pitchFamily="18" charset="0"/>
              </a:rPr>
              <a:t>compensatória</a:t>
            </a:r>
            <a:r>
              <a:rPr lang="pt-BR" altLang="pt-BR" sz="1800">
                <a:latin typeface="Century Schoolbook" panose="02040604050505020304" pitchFamily="18" charset="0"/>
              </a:rPr>
              <a:t> nos casos de estruturação e cristalização de comportamentos antissociais como drogadição, violência, delinquencia provocadas pela insatisfação das necessidades humanas (</a:t>
            </a:r>
            <a:r>
              <a:rPr lang="pt-BR" altLang="pt-BR" sz="1800" b="1">
                <a:solidFill>
                  <a:srgbClr val="FF0000"/>
                </a:solidFill>
                <a:latin typeface="Century Schoolbook" panose="02040604050505020304" pitchFamily="18" charset="0"/>
              </a:rPr>
              <a:t>situações</a:t>
            </a:r>
            <a:r>
              <a:rPr lang="pt-BR" altLang="pt-BR" sz="1800" b="1">
                <a:solidFill>
                  <a:srgbClr val="FFC000"/>
                </a:solidFill>
                <a:latin typeface="Century Schoolbook" panose="02040604050505020304" pitchFamily="18" charset="0"/>
              </a:rPr>
              <a:t> de </a:t>
            </a:r>
            <a:r>
              <a:rPr lang="pt-BR" altLang="pt-BR" sz="1800" b="1">
                <a:solidFill>
                  <a:srgbClr val="FF0000"/>
                </a:solidFill>
                <a:latin typeface="Century Schoolbook" panose="02040604050505020304" pitchFamily="18" charset="0"/>
              </a:rPr>
              <a:t>conflito</a:t>
            </a:r>
            <a:r>
              <a:rPr lang="pt-BR" altLang="pt-BR" sz="1800" b="1">
                <a:solidFill>
                  <a:srgbClr val="FFC000"/>
                </a:solidFill>
                <a:latin typeface="Century Schoolbook" panose="02040604050505020304" pitchFamily="18" charset="0"/>
              </a:rPr>
              <a:t> </a:t>
            </a:r>
            <a:r>
              <a:rPr lang="pt-BR" altLang="pt-BR" sz="1800" b="1">
                <a:solidFill>
                  <a:srgbClr val="FF0000"/>
                </a:solidFill>
                <a:latin typeface="Century Schoolbook" panose="02040604050505020304" pitchFamily="18" charset="0"/>
              </a:rPr>
              <a:t>social</a:t>
            </a:r>
            <a:r>
              <a:rPr lang="pt-BR" altLang="pt-BR" sz="1800">
                <a:latin typeface="Century Schoolbook" panose="02040604050505020304" pitchFamily="18" charset="0"/>
              </a:rPr>
              <a:t>, exclusão social, vazio existencial)</a:t>
            </a:r>
          </a:p>
          <a:p>
            <a:pPr lvl="4" eaLnBrk="1" hangingPunct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it-IT" altLang="pt-BR" sz="1600">
                <a:latin typeface="Century Schoolbook" panose="02040604050505020304" pitchFamily="18" charset="0"/>
              </a:rPr>
              <a:t>	</a:t>
            </a:r>
            <a:endParaRPr lang="pt-BR" altLang="pt-BR" sz="1600">
              <a:latin typeface="Century Schoolbook" panose="02040604050505020304" pitchFamily="18" charset="0"/>
            </a:endParaRPr>
          </a:p>
        </p:txBody>
      </p:sp>
      <p:sp>
        <p:nvSpPr>
          <p:cNvPr id="30723" name="Espaço Reservado para Número de Slide 3">
            <a:extLst>
              <a:ext uri="{FF2B5EF4-FFF2-40B4-BE49-F238E27FC236}">
                <a16:creationId xmlns:a16="http://schemas.microsoft.com/office/drawing/2014/main" id="{0C295786-E4AA-471E-B1FA-7AB5BF02E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2667000" y="6356350"/>
            <a:ext cx="3352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B9498385-C2AF-479D-AB15-76DA05C3F994}" type="slidenum">
              <a:rPr lang="pt-BR" altLang="pt-BR" sz="1200" smtClean="0">
                <a:solidFill>
                  <a:srgbClr val="FFFFFF"/>
                </a:solidFill>
                <a:latin typeface="Gill Sans MT" panose="020B0502020104020203" pitchFamily="34" charset="0"/>
              </a:rPr>
              <a:pPr algn="l">
                <a:spcBef>
                  <a:spcPct val="0"/>
                </a:spcBef>
                <a:buFontTx/>
                <a:buNone/>
              </a:pPr>
              <a:t>31</a:t>
            </a:fld>
            <a:endParaRPr lang="pt-BR" altLang="pt-BR" sz="120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30724" name="Imagem 5">
            <a:extLst>
              <a:ext uri="{FF2B5EF4-FFF2-40B4-BE49-F238E27FC236}">
                <a16:creationId xmlns:a16="http://schemas.microsoft.com/office/drawing/2014/main" id="{42793B3F-9BF4-4884-AC13-CF617017E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41288"/>
            <a:ext cx="1931988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tângulo 6">
            <a:extLst>
              <a:ext uri="{FF2B5EF4-FFF2-40B4-BE49-F238E27FC236}">
                <a16:creationId xmlns:a16="http://schemas.microsoft.com/office/drawing/2014/main" id="{814C4EF4-1F9A-4A99-926E-7F3B8E405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2941638"/>
            <a:ext cx="2286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eaLnBrk="1" hangingPunct="1">
              <a:spcBef>
                <a:spcPts val="350"/>
              </a:spcBef>
              <a:buClr>
                <a:srgbClr val="DA1F28"/>
              </a:buClr>
              <a:buFontTx/>
              <a:buNone/>
            </a:pPr>
            <a:r>
              <a:rPr lang="it-IT" altLang="pt-BR" sz="1600">
                <a:solidFill>
                  <a:srgbClr val="000000"/>
                </a:solidFill>
                <a:latin typeface="Lucida Sans Unicode" panose="020B0602030504020204" pitchFamily="34" charset="0"/>
              </a:rPr>
              <a:t>Cf. CALIMAN, G. Pedagogia social. In: PRELLEZO, J. M. ; NANNI, C.; MALIZIA, G.</a:t>
            </a:r>
            <a:r>
              <a:rPr lang="it-IT" altLang="pt-BR" sz="1600" b="1">
                <a:solidFill>
                  <a:srgbClr val="000000"/>
                </a:solidFill>
                <a:latin typeface="Lucida Sans Unicode" panose="020B0602030504020204" pitchFamily="34" charset="0"/>
              </a:rPr>
              <a:t> Diccionário de Ciencias de la Educación. Madrid: CCS, 2008.</a:t>
            </a:r>
            <a:r>
              <a:rPr lang="it-IT" altLang="pt-BR" sz="1600">
                <a:solidFill>
                  <a:srgbClr val="000000"/>
                </a:solidFill>
                <a:latin typeface="Lucida Sans Unicode" panose="020B0602030504020204" pitchFamily="34" charset="0"/>
              </a:rPr>
              <a:t> p. 858-859.</a:t>
            </a:r>
            <a:endParaRPr lang="pt-BR" altLang="pt-BR" sz="1600">
              <a:solidFill>
                <a:srgbClr val="000000"/>
              </a:solidFill>
              <a:latin typeface="Lucida Sans Unicode" panose="020B0602030504020204" pitchFamily="34" charset="0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8" descr="ppt_ucb2.jpg">
            <a:extLst>
              <a:ext uri="{FF2B5EF4-FFF2-40B4-BE49-F238E27FC236}">
                <a16:creationId xmlns:a16="http://schemas.microsoft.com/office/drawing/2014/main" id="{4F296716-2BEB-4DE5-B0F3-44C46F5BA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2442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8E3885-BFEF-467B-B080-3F40DFF8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solidFill>
                  <a:schemeClr val="bg1"/>
                </a:solidFill>
              </a:rPr>
              <a:t>Pedagogia Social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BF035C-5F5B-447E-BD00-D06A15D3F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pt-BR" sz="2400">
                <a:solidFill>
                  <a:schemeClr val="bg1"/>
                </a:solidFill>
              </a:rPr>
              <a:t>Contextualização Pessoal .1</a:t>
            </a:r>
          </a:p>
          <a:p>
            <a:pPr marL="0" indent="0" algn="r">
              <a:buNone/>
            </a:pPr>
            <a:r>
              <a:rPr lang="pt-BR" sz="2400">
                <a:solidFill>
                  <a:schemeClr val="bg1"/>
                </a:solidFill>
              </a:rPr>
              <a:t>Breve Percurso da PSO no Brasil .2  </a:t>
            </a:r>
          </a:p>
          <a:p>
            <a:pPr marL="0" indent="0" algn="r">
              <a:buNone/>
            </a:pPr>
            <a:r>
              <a:rPr lang="pt-BR" sz="2400">
                <a:solidFill>
                  <a:schemeClr val="bg1"/>
                </a:solidFill>
              </a:rPr>
              <a:t>Várias perspectivas da Pedagogia Social .3</a:t>
            </a:r>
          </a:p>
          <a:p>
            <a:pPr marL="0" indent="0" algn="r">
              <a:buNone/>
            </a:pPr>
            <a:r>
              <a:rPr lang="pt-BR" sz="2400">
                <a:solidFill>
                  <a:schemeClr val="bg1"/>
                </a:solidFill>
              </a:rPr>
              <a:t>Domínios da Pedagogia Social .4</a:t>
            </a:r>
          </a:p>
          <a:p>
            <a:pPr marL="0" indent="0" algn="r">
              <a:buNone/>
            </a:pPr>
            <a:r>
              <a:rPr lang="pt-BR" sz="2400">
                <a:solidFill>
                  <a:schemeClr val="bg1"/>
                </a:solidFill>
              </a:rPr>
              <a:t>Um Conceito .5</a:t>
            </a:r>
          </a:p>
          <a:p>
            <a:pPr marL="0" indent="0" algn="ctr">
              <a:buNone/>
            </a:pPr>
            <a:r>
              <a:rPr lang="pt-BR" sz="2800" b="1">
                <a:solidFill>
                  <a:srgbClr val="FF0000"/>
                </a:solidFill>
              </a:rPr>
              <a:t>Principios Metodológicos .6</a:t>
            </a:r>
          </a:p>
          <a:p>
            <a:pPr marL="0" indent="0" algn="r">
              <a:buNone/>
            </a:pPr>
            <a:endParaRPr lang="pt-BR" sz="2400"/>
          </a:p>
          <a:p>
            <a:pPr algn="r"/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3255189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F14B2A66-CC31-47CD-BD07-562A856B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pt-BR" altLang="pt-BR"/>
              <a:t>Qual Modelo de Prevenção?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231727C-24C3-42F9-A89A-0076CB7BFF4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1188" y="1125538"/>
          <a:ext cx="8229600" cy="5248275"/>
        </p:xfrm>
        <a:graphic>
          <a:graphicData uri="http://schemas.openxmlformats.org/drawingml/2006/table">
            <a:tbl>
              <a:tblPr/>
              <a:tblGrid>
                <a:gridCol w="1944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4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Paradigma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Prevenção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Utilitarista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1750-1830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Reduzir a impunidade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Certeza e rapidez das penalidades.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Reduzir “oportunidades”</a:t>
                      </a:r>
                      <a:endParaRPr kumimoji="0" lang="it-IT" altLang="pt-B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Positivista</a:t>
                      </a:r>
                      <a:b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</a:br>
                      <a: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1850-1900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Controle e medicação dos indivíduos considerados perigosos para o sistema social. </a:t>
                      </a:r>
                      <a:endParaRPr kumimoji="0" lang="it-IT" altLang="pt-B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alt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Social (Chicago)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1900-1930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Organização social do território  Erradicaç</a:t>
                      </a:r>
                      <a:r>
                        <a:rPr kumimoji="0" lang="pt-BR" altLang="pt-B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ão</a:t>
                      </a:r>
                      <a:r>
                        <a:rPr kumimoji="0" lang="pt-BR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 de favelas. Estimular relações entre grupos para promover o consenso em torno das normas e leis</a:t>
                      </a:r>
                      <a:endParaRPr kumimoji="0" lang="it-IT" altLang="pt-B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alt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Cultural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1915-1940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Socializaç</a:t>
                      </a:r>
                      <a:r>
                        <a:rPr kumimoji="0" lang="pt-BR" altLang="pt-B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ão</a:t>
                      </a:r>
                      <a:r>
                        <a:rPr kumimoji="0" lang="it-IT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 e Educaç</a:t>
                      </a:r>
                      <a:r>
                        <a:rPr kumimoji="0" lang="pt-BR" altLang="pt-B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ão</a:t>
                      </a:r>
                      <a:r>
                        <a:rPr kumimoji="0" lang="pt-BR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 para transformar a cultura. Projeto de vida. Motivações. Sentido da vida. Valores</a:t>
                      </a:r>
                      <a:endParaRPr kumimoji="0" lang="it-IT" altLang="pt-B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alt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Funcionalista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1930-1950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Mecanismos de cooptação e controle social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Socialização – Lucro – Persuasão – Coerção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Reforçar as instituições: Família, Escola, Igrejas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5261464-58B9-498E-89F8-4FE9220D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33</a:t>
            </a:fld>
            <a:endParaRPr lang="pt-BR" altLang="x-none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FD58441-92A8-45F3-9460-62DBD5126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Qual Modelo de Prevenção?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11862EA-72F7-4B00-8B37-347632E53106}"/>
              </a:ext>
            </a:extLst>
          </p:cNvPr>
          <p:cNvGraphicFramePr>
            <a:graphicFrameLocks noGrp="1"/>
          </p:cNvGraphicFramePr>
          <p:nvPr/>
        </p:nvGraphicFramePr>
        <p:xfrm>
          <a:off x="684213" y="1484313"/>
          <a:ext cx="8229600" cy="4956175"/>
        </p:xfrm>
        <a:graphic>
          <a:graphicData uri="http://schemas.openxmlformats.org/drawingml/2006/table">
            <a:tbl>
              <a:tblPr/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7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Paradigma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Modelo de Prevenção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Interacionista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1950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Prevenir processos de Estigmatização &amp; Rotulação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Risco Social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1960-80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Administração dos riscos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altLang="pt-BR" sz="2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Marginalidade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1960 - 1990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Promover o desenvolvimento econômico e social. Erradicação da pobreza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altLang="pt-BR" sz="2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457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Exclusão Social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1990 ...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Políticas de inclusão e de participação social.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Redução da desigualdade social.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Políticas de compensação e redistribuição dos recursos.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DD837F1-C8BA-4D31-AA60-4C94DEA94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34</a:t>
            </a:fld>
            <a:endParaRPr lang="pt-BR" altLang="x-none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m 9">
            <a:extLst>
              <a:ext uri="{FF2B5EF4-FFF2-40B4-BE49-F238E27FC236}">
                <a16:creationId xmlns:a16="http://schemas.microsoft.com/office/drawing/2014/main" id="{86FDF4E1-3313-4754-A710-6FEC3ADD7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186113"/>
            <a:ext cx="7334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Imagem 2">
            <a:extLst>
              <a:ext uri="{FF2B5EF4-FFF2-40B4-BE49-F238E27FC236}">
                <a16:creationId xmlns:a16="http://schemas.microsoft.com/office/drawing/2014/main" id="{D573D358-DEBD-4F68-8A93-74D22A82C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8" y="3186113"/>
            <a:ext cx="7334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Imagem 9">
            <a:extLst>
              <a:ext uri="{FF2B5EF4-FFF2-40B4-BE49-F238E27FC236}">
                <a16:creationId xmlns:a16="http://schemas.microsoft.com/office/drawing/2014/main" id="{951D9066-FBEA-425E-A881-07D972F2F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38" y="1773238"/>
            <a:ext cx="7334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Imagem 9">
            <a:extLst>
              <a:ext uri="{FF2B5EF4-FFF2-40B4-BE49-F238E27FC236}">
                <a16:creationId xmlns:a16="http://schemas.microsoft.com/office/drawing/2014/main" id="{899E1615-0A59-4F67-A675-3BBFEA49D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638" y="4581525"/>
            <a:ext cx="733425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Espaço Reservado para Conteúdo 5">
            <a:extLst>
              <a:ext uri="{FF2B5EF4-FFF2-40B4-BE49-F238E27FC236}">
                <a16:creationId xmlns:a16="http://schemas.microsoft.com/office/drawing/2014/main" id="{6EF3C009-FE3D-4B64-ADA4-0A33D50C7315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14300"/>
            <a:ext cx="8737600" cy="6667500"/>
          </a:xfrm>
        </p:spPr>
      </p:pic>
      <p:sp>
        <p:nvSpPr>
          <p:cNvPr id="33799" name="Espaço Reservado para Número de Slide 1">
            <a:extLst>
              <a:ext uri="{FF2B5EF4-FFF2-40B4-BE49-F238E27FC236}">
                <a16:creationId xmlns:a16="http://schemas.microsoft.com/office/drawing/2014/main" id="{82386C45-345B-4536-9358-850C878C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527F90-A905-4B34-9E77-C5F5BEC84E7D}" type="slidenum">
              <a:rPr lang="en-US" altLang="pt-BR">
                <a:solidFill>
                  <a:srgbClr val="898989"/>
                </a:solidFill>
                <a:latin typeface="Calibri" panose="020F0502020204030204" pitchFamily="34" charset="0"/>
              </a:rPr>
              <a:pPr/>
              <a:t>35</a:t>
            </a:fld>
            <a:endParaRPr lang="en-US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4">
            <a:extLst>
              <a:ext uri="{FF2B5EF4-FFF2-40B4-BE49-F238E27FC236}">
                <a16:creationId xmlns:a16="http://schemas.microsoft.com/office/drawing/2014/main" id="{2851E4B5-7D70-4665-B5B2-8423DBFD1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0"/>
            <a:ext cx="82423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Rectangle 3">
            <a:extLst>
              <a:ext uri="{FF2B5EF4-FFF2-40B4-BE49-F238E27FC236}">
                <a16:creationId xmlns:a16="http://schemas.microsoft.com/office/drawing/2014/main" id="{3C336219-A42E-4AEB-92C5-060EE6A889B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435100"/>
            <a:ext cx="8572500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Espaço Reservado para Número de Slide 1">
            <a:extLst>
              <a:ext uri="{FF2B5EF4-FFF2-40B4-BE49-F238E27FC236}">
                <a16:creationId xmlns:a16="http://schemas.microsoft.com/office/drawing/2014/main" id="{34B22338-04E3-49CB-BD54-B19DC9733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97D64F5-9A26-468E-9DB3-1C174B7B39FC}" type="slidenum">
              <a:rPr lang="en-US" altLang="pt-BR">
                <a:solidFill>
                  <a:srgbClr val="898989"/>
                </a:solidFill>
                <a:latin typeface="Calibri" panose="020F0502020204030204" pitchFamily="34" charset="0"/>
              </a:rPr>
              <a:pPr/>
              <a:t>36</a:t>
            </a:fld>
            <a:endParaRPr lang="en-US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Rectangle 3">
            <a:extLst>
              <a:ext uri="{FF2B5EF4-FFF2-40B4-BE49-F238E27FC236}">
                <a16:creationId xmlns:a16="http://schemas.microsoft.com/office/drawing/2014/main" id="{B587C48B-E595-4DBA-8E07-FCE7EB82124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711200"/>
            <a:ext cx="83312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Espaço Reservado para Número de Slide 1">
            <a:extLst>
              <a:ext uri="{FF2B5EF4-FFF2-40B4-BE49-F238E27FC236}">
                <a16:creationId xmlns:a16="http://schemas.microsoft.com/office/drawing/2014/main" id="{5773491D-2221-4E70-90F0-27F835C9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37F418C-7244-4F86-81D4-99875073E89A}" type="slidenum">
              <a:rPr lang="en-US" altLang="pt-BR">
                <a:solidFill>
                  <a:srgbClr val="898989"/>
                </a:solidFill>
                <a:latin typeface="Calibri" panose="020F0502020204030204" pitchFamily="34" charset="0"/>
              </a:rPr>
              <a:pPr/>
              <a:t>37</a:t>
            </a:fld>
            <a:endParaRPr lang="en-US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7652" name="Retângulo 2">
            <a:extLst>
              <a:ext uri="{FF2B5EF4-FFF2-40B4-BE49-F238E27FC236}">
                <a16:creationId xmlns:a16="http://schemas.microsoft.com/office/drawing/2014/main" id="{795CA1CC-0FB3-41CF-94B1-7100AD4E3F0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790700"/>
            <a:ext cx="1028700" cy="37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Rectangle 3">
            <a:extLst>
              <a:ext uri="{FF2B5EF4-FFF2-40B4-BE49-F238E27FC236}">
                <a16:creationId xmlns:a16="http://schemas.microsoft.com/office/drawing/2014/main" id="{56A6F626-D2D3-48C2-8FBF-874708A1431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1092200"/>
            <a:ext cx="77089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Espaço Reservado para Número de Slide 1">
            <a:extLst>
              <a:ext uri="{FF2B5EF4-FFF2-40B4-BE49-F238E27FC236}">
                <a16:creationId xmlns:a16="http://schemas.microsoft.com/office/drawing/2014/main" id="{2B277D6D-2F1A-4DF1-8394-23C6B71C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7C98999-AD41-43D8-A4D6-07C0EE027889}" type="slidenum">
              <a:rPr lang="en-US" altLang="pt-BR">
                <a:solidFill>
                  <a:srgbClr val="898989"/>
                </a:solidFill>
                <a:latin typeface="Calibri" panose="020F0502020204030204" pitchFamily="34" charset="0"/>
              </a:rPr>
              <a:pPr/>
              <a:t>38</a:t>
            </a:fld>
            <a:endParaRPr lang="en-US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8676" name="Retângulo 7">
            <a:extLst>
              <a:ext uri="{FF2B5EF4-FFF2-40B4-BE49-F238E27FC236}">
                <a16:creationId xmlns:a16="http://schemas.microsoft.com/office/drawing/2014/main" id="{66E5EE3A-0A6B-4724-BC7F-A126B6791FC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476500"/>
            <a:ext cx="101600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Rectangle 3">
            <a:extLst>
              <a:ext uri="{FF2B5EF4-FFF2-40B4-BE49-F238E27FC236}">
                <a16:creationId xmlns:a16="http://schemas.microsoft.com/office/drawing/2014/main" id="{170C8F56-FFAE-4777-8B8B-946BA9615A3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914400"/>
            <a:ext cx="78105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Espaço Reservado para Número de Slide 1">
            <a:extLst>
              <a:ext uri="{FF2B5EF4-FFF2-40B4-BE49-F238E27FC236}">
                <a16:creationId xmlns:a16="http://schemas.microsoft.com/office/drawing/2014/main" id="{F7FDEBDA-B257-452F-88D0-943ED3D8D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CEA5BAB-8F40-45C4-9E08-67ADFD0785CC}" type="slidenum">
              <a:rPr lang="en-US" altLang="pt-BR">
                <a:solidFill>
                  <a:srgbClr val="898989"/>
                </a:solidFill>
                <a:latin typeface="Calibri" panose="020F0502020204030204" pitchFamily="34" charset="0"/>
              </a:rPr>
              <a:pPr/>
              <a:t>39</a:t>
            </a:fld>
            <a:endParaRPr lang="en-US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9700" name="Retângulo 7">
            <a:extLst>
              <a:ext uri="{FF2B5EF4-FFF2-40B4-BE49-F238E27FC236}">
                <a16:creationId xmlns:a16="http://schemas.microsoft.com/office/drawing/2014/main" id="{EA599B25-E5F7-4F8E-BE40-B58C12C533E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070100"/>
            <a:ext cx="10160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Rectangle 3">
            <a:extLst>
              <a:ext uri="{FF2B5EF4-FFF2-40B4-BE49-F238E27FC236}">
                <a16:creationId xmlns:a16="http://schemas.microsoft.com/office/drawing/2014/main" id="{6324FB27-DDDD-4B01-B4A1-5527107166F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698500"/>
            <a:ext cx="90043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Espaço Reservado para Número de Slide 1">
            <a:extLst>
              <a:ext uri="{FF2B5EF4-FFF2-40B4-BE49-F238E27FC236}">
                <a16:creationId xmlns:a16="http://schemas.microsoft.com/office/drawing/2014/main" id="{D7B7C89B-BD1F-425F-8E62-5AA11E5B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24AF985-B03F-4D28-A326-83444EF8630C}" type="slidenum">
              <a:rPr lang="en-US" altLang="pt-BR">
                <a:solidFill>
                  <a:srgbClr val="898989"/>
                </a:solidFill>
                <a:latin typeface="Calibri" panose="020F0502020204030204" pitchFamily="34" charset="0"/>
              </a:rPr>
              <a:pPr/>
              <a:t>40</a:t>
            </a:fld>
            <a:endParaRPr lang="en-US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1748" name="Retângulo 7">
            <a:extLst>
              <a:ext uri="{FF2B5EF4-FFF2-40B4-BE49-F238E27FC236}">
                <a16:creationId xmlns:a16="http://schemas.microsoft.com/office/drawing/2014/main" id="{DF4C1BC1-CE45-42AA-B809-893518094046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235200"/>
            <a:ext cx="1016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2831692"/>
              </p:ext>
            </p:extLst>
          </p:nvPr>
        </p:nvGraphicFramePr>
        <p:xfrm>
          <a:off x="1142999" y="266331"/>
          <a:ext cx="7805691" cy="5734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106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  <a:cs typeface="ＭＳ Ｐゴシック" charset="-128"/>
              </a:defRPr>
            </a:lvl1pPr>
            <a:lvl2pPr marL="557213" indent="-214313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857250" indent="-171450">
              <a:spcBef>
                <a:spcPct val="20000"/>
              </a:spcBef>
              <a:buFont typeface="Arial" charset="0"/>
              <a:buChar char="•"/>
              <a:defRPr sz="18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200150" indent="-171450">
              <a:spcBef>
                <a:spcPct val="20000"/>
              </a:spcBef>
              <a:buFont typeface="Arial" charset="0"/>
              <a:buChar char="–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1543050" indent="-171450">
              <a:spcBef>
                <a:spcPct val="20000"/>
              </a:spcBef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11C438-21A4-3B46-9B2A-7D8ABDB9BFD3}" type="slidenum">
              <a:rPr lang="pt-BR" altLang="pt-BR" sz="900">
                <a:solidFill>
                  <a:srgbClr val="898989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pt-BR" altLang="pt-BR" sz="900">
              <a:solidFill>
                <a:srgbClr val="898989"/>
              </a:solidFill>
              <a:latin typeface="Arial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518025" y="1232282"/>
            <a:ext cx="2058089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pt-BR" b="1" dirty="0">
                <a:ln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Educador Social</a:t>
            </a:r>
          </a:p>
        </p:txBody>
      </p:sp>
    </p:spTree>
    <p:extLst>
      <p:ext uri="{BB962C8B-B14F-4D97-AF65-F5344CB8AC3E}">
        <p14:creationId xmlns:p14="http://schemas.microsoft.com/office/powerpoint/2010/main" val="5473425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7458211"/>
              </p:ext>
            </p:extLst>
          </p:nvPr>
        </p:nvGraphicFramePr>
        <p:xfrm>
          <a:off x="0" y="1056761"/>
          <a:ext cx="9144000" cy="580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5059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  <a:cs typeface="ＭＳ Ｐゴシック" charset="-128"/>
              </a:defRPr>
            </a:lvl1pPr>
            <a:lvl2pPr marL="557213" indent="-214313">
              <a:spcBef>
                <a:spcPct val="20000"/>
              </a:spcBef>
              <a:buFont typeface="Arial" charset="0"/>
              <a:buChar char="–"/>
              <a:defRPr sz="21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857250" indent="-171450">
              <a:spcBef>
                <a:spcPct val="20000"/>
              </a:spcBef>
              <a:buFont typeface="Arial" charset="0"/>
              <a:buChar char="•"/>
              <a:defRPr sz="18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200150" indent="-171450">
              <a:spcBef>
                <a:spcPct val="20000"/>
              </a:spcBef>
              <a:buFont typeface="Arial" charset="0"/>
              <a:buChar char="–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1543050" indent="-171450">
              <a:spcBef>
                <a:spcPct val="20000"/>
              </a:spcBef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D11B7A-B204-DE47-BC94-F3B5EB22751E}" type="slidenum">
              <a:rPr lang="pt-BR" altLang="pt-BR" sz="900">
                <a:solidFill>
                  <a:srgbClr val="898989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pt-BR" altLang="pt-BR" sz="900">
              <a:solidFill>
                <a:srgbClr val="898989"/>
              </a:solidFill>
              <a:latin typeface="Arial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250133" y="271931"/>
            <a:ext cx="2058089" cy="7848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pt-BR" sz="1500" b="1" dirty="0">
                <a:ln/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Objeto</a:t>
            </a:r>
          </a:p>
          <a:p>
            <a:pPr eaLnBrk="1" hangingPunct="1">
              <a:defRPr/>
            </a:pPr>
            <a:r>
              <a:rPr lang="pt-BR" sz="1500" b="1" dirty="0">
                <a:ln/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da Pedagogia</a:t>
            </a:r>
          </a:p>
          <a:p>
            <a:pPr eaLnBrk="1" hangingPunct="1">
              <a:defRPr/>
            </a:pPr>
            <a:r>
              <a:rPr lang="pt-BR" sz="1500" b="1" dirty="0">
                <a:ln/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Social</a:t>
            </a:r>
          </a:p>
        </p:txBody>
      </p:sp>
      <p:sp>
        <p:nvSpPr>
          <p:cNvPr id="7" name="Retângulo 6"/>
          <p:cNvSpPr/>
          <p:nvPr/>
        </p:nvSpPr>
        <p:spPr>
          <a:xfrm>
            <a:off x="5375653" y="325508"/>
            <a:ext cx="2625347" cy="5539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 eaLnBrk="1" hangingPunct="1">
              <a:defRPr/>
            </a:pPr>
            <a:r>
              <a:rPr lang="pt-BR" sz="1500" b="1" dirty="0">
                <a:ln/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Educação Social</a:t>
            </a:r>
          </a:p>
          <a:p>
            <a:pPr algn="r" eaLnBrk="1" hangingPunct="1">
              <a:defRPr/>
            </a:pPr>
            <a:r>
              <a:rPr lang="pt-BR" sz="1500" b="1" dirty="0">
                <a:ln/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 acontece ...</a:t>
            </a:r>
          </a:p>
        </p:txBody>
      </p:sp>
    </p:spTree>
    <p:extLst>
      <p:ext uri="{BB962C8B-B14F-4D97-AF65-F5344CB8AC3E}">
        <p14:creationId xmlns:p14="http://schemas.microsoft.com/office/powerpoint/2010/main" val="1974245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ítulo 1"/>
          <p:cNvSpPr>
            <a:spLocks noGrp="1"/>
          </p:cNvSpPr>
          <p:nvPr>
            <p:ph type="title"/>
          </p:nvPr>
        </p:nvSpPr>
        <p:spPr>
          <a:xfrm>
            <a:off x="664191" y="160931"/>
            <a:ext cx="7815618" cy="753469"/>
          </a:xfrm>
        </p:spPr>
        <p:txBody>
          <a:bodyPr anchor="t">
            <a:normAutofit fontScale="90000"/>
          </a:bodyPr>
          <a:lstStyle/>
          <a:p>
            <a:r>
              <a:rPr lang="pt-BR" dirty="0">
                <a:latin typeface="Calibri" charset="0"/>
                <a:ea typeface="MS PGothic" charset="0"/>
              </a:rPr>
              <a:t>Áreas da Educação Social </a:t>
            </a:r>
          </a:p>
        </p:txBody>
      </p:sp>
      <p:graphicFrame>
        <p:nvGraphicFramePr>
          <p:cNvPr id="58372" name="Espaço Reservado para Conteúdo 2">
            <a:extLst>
              <a:ext uri="{FF2B5EF4-FFF2-40B4-BE49-F238E27FC236}">
                <a16:creationId xmlns:a16="http://schemas.microsoft.com/office/drawing/2014/main" id="{081E0D51-35CA-4A2C-9E88-B3CB3A13A3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63378"/>
              </p:ext>
            </p:extLst>
          </p:nvPr>
        </p:nvGraphicFramePr>
        <p:xfrm>
          <a:off x="900171" y="1379807"/>
          <a:ext cx="7409328" cy="5092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77BD238-0718-4775-BDD0-35B0FD94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43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32524519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9144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C2E454-9263-475D-BB18-8F5810C6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89439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4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Pedagogiasocial.net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3300" y="1479733"/>
            <a:ext cx="20574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0B792DDE-050F-4C08-A2B6-DCDA96484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30" y="2443158"/>
            <a:ext cx="8622615" cy="3966403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7F7D1CD-9171-4FAC-A62A-1EADEC71A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D42175-07F6-48DB-B5F5-F2D6DDA164B8}" type="slidenum">
              <a:rPr lang="pt-BR" altLang="x-none" smtClean="0"/>
              <a:pPr>
                <a:defRPr/>
              </a:pPr>
              <a:t>44</a:t>
            </a:fld>
            <a:endParaRPr lang="pt-BR" altLang="x-none"/>
          </a:p>
        </p:txBody>
      </p:sp>
    </p:spTree>
    <p:extLst>
      <p:ext uri="{BB962C8B-B14F-4D97-AF65-F5344CB8AC3E}">
        <p14:creationId xmlns:p14="http://schemas.microsoft.com/office/powerpoint/2010/main" val="40247069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Número de Slide 3">
            <a:extLst>
              <a:ext uri="{FF2B5EF4-FFF2-40B4-BE49-F238E27FC236}">
                <a16:creationId xmlns:a16="http://schemas.microsoft.com/office/drawing/2014/main" id="{F05A6564-4A15-4101-9AA3-F0036409D9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C448A92-E987-43A6-991D-4E557154F90A}" type="slidenum">
              <a:rPr lang="pt-BR" altLang="pt-BR" sz="1400" smtClean="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pt-BR" altLang="pt-BR" sz="1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1D1813B-4D32-4C78-819E-315A6902FB48}"/>
              </a:ext>
            </a:extLst>
          </p:cNvPr>
          <p:cNvSpPr/>
          <p:nvPr/>
        </p:nvSpPr>
        <p:spPr>
          <a:xfrm>
            <a:off x="5429256" y="5033647"/>
            <a:ext cx="2223686" cy="14157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Social</a:t>
            </a:r>
          </a:p>
          <a:p>
            <a:pPr algn="ctr" eaLnBrk="1" hangingPunct="1">
              <a:defRPr/>
            </a:pPr>
            <a:r>
              <a:rPr lang="pt-BR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Ciências Sociais</a:t>
            </a:r>
          </a:p>
          <a:p>
            <a:pPr algn="ctr" eaLnBrk="1" hangingPunct="1">
              <a:defRPr/>
            </a:pPr>
            <a:endParaRPr lang="pt-BR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80111D6-485B-420A-81AB-619FCB95AC6C}"/>
              </a:ext>
            </a:extLst>
          </p:cNvPr>
          <p:cNvSpPr/>
          <p:nvPr/>
        </p:nvSpPr>
        <p:spPr>
          <a:xfrm>
            <a:off x="5021291" y="3684073"/>
            <a:ext cx="3039615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Pedagogia</a:t>
            </a:r>
            <a:endParaRPr lang="pt-B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pt-B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Educação</a:t>
            </a:r>
            <a:endParaRPr lang="pt-B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863FC7-9A91-48E8-A1CA-B4E775067417}"/>
              </a:ext>
            </a:extLst>
          </p:cNvPr>
          <p:cNvSpPr txBox="1"/>
          <p:nvPr/>
        </p:nvSpPr>
        <p:spPr>
          <a:xfrm>
            <a:off x="4941392" y="1094373"/>
            <a:ext cx="33886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600"/>
              <a:t>CALIMAN, G. </a:t>
            </a:r>
            <a:r>
              <a:rPr lang="pt-BR" sz="1600" b="1"/>
              <a:t>Pedagogia Social</a:t>
            </a:r>
            <a:r>
              <a:rPr lang="pt-BR" sz="1600"/>
              <a:t>. Voz de Dicionário. In: SIVERES, L.; NODARI, P.V. (Orgs.). Dicionário </a:t>
            </a:r>
            <a:r>
              <a:rPr lang="pt-BR" sz="1600" dirty="0"/>
              <a:t>Brasileiro de</a:t>
            </a:r>
            <a:br>
              <a:rPr lang="pt-BR" sz="1600" dirty="0"/>
            </a:br>
            <a:r>
              <a:rPr lang="pt-BR" sz="1600" dirty="0"/>
              <a:t>Culturas </a:t>
            </a:r>
            <a:r>
              <a:rPr lang="pt-BR" sz="1600"/>
              <a:t>de Paz. Vol. 2. Curitiba: CRV, 2021. </a:t>
            </a:r>
            <a:r>
              <a:rPr lang="pt-BR" sz="1600" b="0" i="0">
                <a:effectLst/>
                <a:latin typeface="Open Sans" panose="020B0606030504020204" pitchFamily="34" charset="0"/>
              </a:rPr>
              <a:t>pp. 263-267</a:t>
            </a:r>
            <a:endParaRPr lang="pt-BR" sz="1600" dirty="0"/>
          </a:p>
        </p:txBody>
      </p:sp>
      <p:pic>
        <p:nvPicPr>
          <p:cNvPr id="8" name="Imagem 7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898F04F-9D3B-4076-BEF1-93176ADA6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4572000" cy="685800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DA03AF2-23FD-4645-959B-43A7EF838DFB}"/>
              </a:ext>
            </a:extLst>
          </p:cNvPr>
          <p:cNvSpPr txBox="1"/>
          <p:nvPr/>
        </p:nvSpPr>
        <p:spPr>
          <a:xfrm>
            <a:off x="4349700" y="17568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/>
              <a:t>Os conteúdos aqui disponibilizados </a:t>
            </a:r>
            <a:br>
              <a:rPr lang="pt-BR"/>
            </a:br>
            <a:r>
              <a:rPr lang="pt-BR"/>
              <a:t>constam da voz de Dicionario...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1_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9126</TotalTime>
  <Words>3022</Words>
  <Application>Microsoft Office PowerPoint</Application>
  <PresentationFormat>Apresentação na tela (4:3)</PresentationFormat>
  <Paragraphs>273</Paragraphs>
  <Slides>45</Slides>
  <Notes>5</Notes>
  <HiddenSlides>1</HiddenSlides>
  <MMClips>0</MMClips>
  <ScaleCrop>false</ScaleCrop>
  <HeadingPairs>
    <vt:vector size="6" baseType="variant">
      <vt:variant>
        <vt:lpstr>Fontes usadas</vt:lpstr>
      </vt:variant>
      <vt:variant>
        <vt:i4>17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45</vt:i4>
      </vt:variant>
    </vt:vector>
  </HeadingPairs>
  <TitlesOfParts>
    <vt:vector size="65" baseType="lpstr">
      <vt:lpstr>Arial</vt:lpstr>
      <vt:lpstr>Arial Black</vt:lpstr>
      <vt:lpstr>Calibri</vt:lpstr>
      <vt:lpstr>Calisto MT</vt:lpstr>
      <vt:lpstr>Century Gothic</vt:lpstr>
      <vt:lpstr>Century Schoolbook</vt:lpstr>
      <vt:lpstr>Constantia</vt:lpstr>
      <vt:lpstr>Copperplate Gothic Bold</vt:lpstr>
      <vt:lpstr>DIN</vt:lpstr>
      <vt:lpstr>Gill Sans MT</vt:lpstr>
      <vt:lpstr>Lucida Sans Unicode</vt:lpstr>
      <vt:lpstr>Open Sans</vt:lpstr>
      <vt:lpstr>source-sans-pro</vt:lpstr>
      <vt:lpstr>Symbol</vt:lpstr>
      <vt:lpstr>Wingdings</vt:lpstr>
      <vt:lpstr>Wingdings 2</vt:lpstr>
      <vt:lpstr>Wingdings 3</vt:lpstr>
      <vt:lpstr>Office Theme</vt:lpstr>
      <vt:lpstr>Cacho</vt:lpstr>
      <vt:lpstr>1_Cacho</vt:lpstr>
      <vt:lpstr>Apresentação do PowerPoint</vt:lpstr>
      <vt:lpstr>Link para a apresentação</vt:lpstr>
      <vt:lpstr>Apresentação do PowerPoint</vt:lpstr>
      <vt:lpstr>Preâmbulo da  Constituição da UNESCO</vt:lpstr>
      <vt:lpstr>Apresentação do PowerPoint</vt:lpstr>
      <vt:lpstr>Apresentação do PowerPoint</vt:lpstr>
      <vt:lpstr>Problematização</vt:lpstr>
      <vt:lpstr>Pedagogia Social – UPS Graduação em Pedagogia Social: 3 anos</vt:lpstr>
      <vt:lpstr>Apresentação do PowerPoint</vt:lpstr>
      <vt:lpstr>Apresentação do PowerPoint</vt:lpstr>
      <vt:lpstr>Evolução da Pedagogia Social</vt:lpstr>
      <vt:lpstr>Apresentação do PowerPoint</vt:lpstr>
      <vt:lpstr>Educação = escola ?</vt:lpstr>
      <vt:lpstr>Apresentação do PowerPoint</vt:lpstr>
      <vt:lpstr>Apresentação do PowerPoint</vt:lpstr>
      <vt:lpstr>Domínio Sociocultural</vt:lpstr>
      <vt:lpstr>Domínio sociopedagógico: </vt:lpstr>
      <vt:lpstr>Domínio sociopolítico: </vt:lpstr>
      <vt:lpstr>Dimensão Social da Educação Transversal à prática educativa</vt:lpstr>
      <vt:lpstr>...o homem é capaz de “afastar-se” do mundo</vt:lpstr>
      <vt:lpstr>O homem um ser da práxis</vt:lpstr>
      <vt:lpstr>Pedagogia Social</vt:lpstr>
      <vt:lpstr>Relações Humanas:  Essência da Educação social</vt:lpstr>
      <vt:lpstr>A Pedagogia Social</vt:lpstr>
      <vt:lpstr>O método científico: ciclo de produção de um conhecimento lógico e sistemático, fundamentado em evidências.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PREVENÇÃO: nos vários níveis</vt:lpstr>
      <vt:lpstr>Pedagogia Social</vt:lpstr>
      <vt:lpstr>Qual Modelo de Prevenção?</vt:lpstr>
      <vt:lpstr>Qual Modelo de Prevenção?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Áreas da Educação Social </vt:lpstr>
      <vt:lpstr>Pedagogiasocial.net</vt:lpstr>
      <vt:lpstr>Apresentação do PowerPoint</vt:lpstr>
    </vt:vector>
  </TitlesOfParts>
  <Company>Universidade Católica de Brasília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Geraldo Caliman</dc:creator>
  <cp:lastModifiedBy>Geraldo Caliman</cp:lastModifiedBy>
  <cp:revision>85</cp:revision>
  <cp:lastPrinted>2021-09-22T19:34:28Z</cp:lastPrinted>
  <dcterms:created xsi:type="dcterms:W3CDTF">2013-08-21T10:05:42Z</dcterms:created>
  <dcterms:modified xsi:type="dcterms:W3CDTF">2023-02-15T15:32:31Z</dcterms:modified>
</cp:coreProperties>
</file>